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5"/>
  </p:notesMasterIdLst>
  <p:sldIdLst>
    <p:sldId id="256" r:id="rId3"/>
    <p:sldId id="257" r:id="rId4"/>
    <p:sldId id="258" r:id="rId5"/>
    <p:sldId id="268" r:id="rId6"/>
    <p:sldId id="259" r:id="rId7"/>
    <p:sldId id="260" r:id="rId8"/>
    <p:sldId id="261" r:id="rId9"/>
    <p:sldId id="262" r:id="rId10"/>
    <p:sldId id="263"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E818B2"/>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0" autoAdjust="0"/>
    <p:restoredTop sz="94684" autoAdjust="0"/>
  </p:normalViewPr>
  <p:slideViewPr>
    <p:cSldViewPr>
      <p:cViewPr varScale="1">
        <p:scale>
          <a:sx n="58" d="100"/>
          <a:sy n="58" d="100"/>
        </p:scale>
        <p:origin x="-15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E2154-BEEA-4EEC-A754-B2C2403E434B}" type="datetimeFigureOut">
              <a:rPr lang="en-GB" smtClean="0"/>
              <a:pPr/>
              <a:t>21/10/2016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440BC-31D5-4396-96B0-BBD97E9DC698}" type="slidenum">
              <a:rPr lang="en-GB" smtClean="0"/>
              <a:pPr/>
              <a:t>‹#›</a:t>
            </a:fld>
            <a:endParaRPr lang="en-GB"/>
          </a:p>
        </p:txBody>
      </p:sp>
    </p:spTree>
    <p:extLst>
      <p:ext uri="{BB962C8B-B14F-4D97-AF65-F5344CB8AC3E}">
        <p14:creationId xmlns:p14="http://schemas.microsoft.com/office/powerpoint/2010/main" xmlns="" val="3018980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7440BC-31D5-4396-96B0-BBD97E9DC698}" type="slidenum">
              <a:rPr lang="en-GB" smtClean="0"/>
              <a:pPr/>
              <a:t>8</a:t>
            </a:fld>
            <a:endParaRPr lang="en-GB"/>
          </a:p>
        </p:txBody>
      </p:sp>
    </p:spTree>
    <p:extLst>
      <p:ext uri="{BB962C8B-B14F-4D97-AF65-F5344CB8AC3E}">
        <p14:creationId xmlns:p14="http://schemas.microsoft.com/office/powerpoint/2010/main" xmlns="" val="94011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chemeClr val="bg2">
                <a:tint val="80000"/>
                <a:satMod val="300000"/>
                <a:alpha val="0"/>
                <a:lumMod val="85000"/>
                <a:lumOff val="1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4B6C3042-C5B0-4870-B337-39CA99C68351}" type="datetime1">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D0E2-7B73-4685-8E86-5C177B80DBD5}"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1560" y="848068"/>
            <a:ext cx="7861372" cy="5749284"/>
          </a:xfrm>
          <a:prstGeom prst="rect">
            <a:avLst/>
          </a:prstGeom>
        </p:spPr>
      </p:pic>
      <p:sp>
        <p:nvSpPr>
          <p:cNvPr id="2" name="Title 1"/>
          <p:cNvSpPr>
            <a:spLocks noGrp="1"/>
          </p:cNvSpPr>
          <p:nvPr>
            <p:ph type="ctrTitle" hasCustomPrompt="1"/>
          </p:nvPr>
        </p:nvSpPr>
        <p:spPr>
          <a:xfrm>
            <a:off x="611560" y="-171399"/>
            <a:ext cx="7772400" cy="1296144"/>
          </a:xfrm>
        </p:spPr>
        <p:txBody>
          <a:bodyPr/>
          <a:lstStyle>
            <a:lvl1pPr>
              <a:defRPr>
                <a:solidFill>
                  <a:schemeClr val="tx1"/>
                </a:solidFill>
                <a:latin typeface="+mn-lt"/>
              </a:defRPr>
            </a:lvl1pPr>
          </a:lstStyle>
          <a:p>
            <a:r>
              <a:rPr lang="en-US" dirty="0" smtClean="0"/>
              <a:t>All Saints Church, </a:t>
            </a:r>
            <a:r>
              <a:rPr lang="en-US" dirty="0" err="1" smtClean="0"/>
              <a:t>Beighton</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004048" y="5949280"/>
            <a:ext cx="4010400" cy="724195"/>
          </a:xfrm>
          <a:prstGeom prst="rect">
            <a:avLst/>
          </a:prstGeom>
        </p:spPr>
      </p:pic>
    </p:spTree>
    <p:extLst>
      <p:ext uri="{BB962C8B-B14F-4D97-AF65-F5344CB8AC3E}">
        <p14:creationId xmlns:p14="http://schemas.microsoft.com/office/powerpoint/2010/main" xmlns="" val="28970856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AAA93D-2063-4044-949E-2DE4CE3EFA39}" type="datetime1">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D0E2-7B73-4685-8E86-5C177B80DBD5}" type="slidenum">
              <a:rPr lang="en-GB" smtClean="0"/>
              <a:pPr/>
              <a:t>‹#›</a:t>
            </a:fld>
            <a:endParaRPr lang="en-GB"/>
          </a:p>
        </p:txBody>
      </p:sp>
    </p:spTree>
    <p:extLst>
      <p:ext uri="{BB962C8B-B14F-4D97-AF65-F5344CB8AC3E}">
        <p14:creationId xmlns:p14="http://schemas.microsoft.com/office/powerpoint/2010/main" xmlns="" val="3965451099"/>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E272E2-7D2C-4B10-830B-EAA8D2B1CC37}" type="datetime1">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D0E2-7B73-4685-8E86-5C177B80DBD5}" type="slidenum">
              <a:rPr lang="en-GB" smtClean="0"/>
              <a:pPr/>
              <a:t>‹#›</a:t>
            </a:fld>
            <a:endParaRPr lang="en-GB"/>
          </a:p>
        </p:txBody>
      </p:sp>
    </p:spTree>
    <p:extLst>
      <p:ext uri="{BB962C8B-B14F-4D97-AF65-F5344CB8AC3E}">
        <p14:creationId xmlns:p14="http://schemas.microsoft.com/office/powerpoint/2010/main" xmlns="" val="64220623"/>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4188402757"/>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2846204921"/>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2884531015"/>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2954877928"/>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149687785"/>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1237591058"/>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3356864619"/>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1499424986"/>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A15F2C-C103-4E78-B072-4F54592B5820}" type="datetime1">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D0E2-7B73-4685-8E86-5C177B80DBD5}" type="slidenum">
              <a:rPr lang="en-GB" smtClean="0"/>
              <a:pPr/>
              <a:t>‹#›</a:t>
            </a:fld>
            <a:endParaRPr lang="en-GB"/>
          </a:p>
        </p:txBody>
      </p:sp>
    </p:spTree>
    <p:extLst>
      <p:ext uri="{BB962C8B-B14F-4D97-AF65-F5344CB8AC3E}">
        <p14:creationId xmlns:p14="http://schemas.microsoft.com/office/powerpoint/2010/main" xmlns="" val="2691327844"/>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949670138"/>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2744613816"/>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EFB210-ECDA-4C71-87A1-486ED7AC039E}" type="datetimeFigureOut">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1742333315"/>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gradFill rotWithShape="1">
          <a:gsLst>
            <a:gs pos="71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418058"/>
          </a:xfrm>
        </p:spPr>
        <p:txBody>
          <a:bodyPr>
            <a:noAutofit/>
          </a:bodyPr>
          <a:lstStyle>
            <a:lvl1pPr algn="l">
              <a:defRPr sz="3600" b="1">
                <a:latin typeface="+mn-lt"/>
              </a:defRPr>
            </a:lvl1pPr>
          </a:lstStyle>
          <a:p>
            <a:r>
              <a:rPr lang="en-US" dirty="0" smtClean="0"/>
              <a:t>All Saints Church, </a:t>
            </a:r>
            <a:r>
              <a:rPr lang="en-US" dirty="0" err="1" smtClean="0"/>
              <a:t>Beighton</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9DBCC6-C1A2-4F71-9F7A-E1AE7591A7EE}" type="datetime1">
              <a:rPr lang="en-GB" smtClean="0"/>
              <a:pPr/>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2D0E2-7B73-4685-8E86-5C177B80DBD5}"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308304" y="19583"/>
            <a:ext cx="1352568" cy="832709"/>
          </a:xfrm>
          <a:prstGeom prst="rect">
            <a:avLst/>
          </a:prstGeom>
        </p:spPr>
      </p:pic>
    </p:spTree>
    <p:extLst>
      <p:ext uri="{BB962C8B-B14F-4D97-AF65-F5344CB8AC3E}">
        <p14:creationId xmlns:p14="http://schemas.microsoft.com/office/powerpoint/2010/main" xmlns="" val="4055466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rotWithShape="1">
          <a:gsLst>
            <a:gs pos="400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634082"/>
          </a:xfrm>
        </p:spPr>
        <p:txBody>
          <a:bodyPr>
            <a:normAutofit/>
          </a:bodyPr>
          <a:lstStyle>
            <a:lvl1pPr algn="l">
              <a:defRPr sz="3200" b="1" baseline="0">
                <a:latin typeface="+mn-lt"/>
              </a:defRPr>
            </a:lvl1pPr>
          </a:lstStyle>
          <a:p>
            <a:r>
              <a:rPr lang="en-US" dirty="0" smtClean="0"/>
              <a:t>All Saints Church, </a:t>
            </a:r>
            <a:r>
              <a:rPr lang="en-US" dirty="0" err="1" smtClean="0"/>
              <a:t>Beighton</a:t>
            </a:r>
            <a:endParaRPr lang="en-GB" dirty="0"/>
          </a:p>
        </p:txBody>
      </p:sp>
      <p:sp>
        <p:nvSpPr>
          <p:cNvPr id="3" name="Date Placeholder 2"/>
          <p:cNvSpPr>
            <a:spLocks noGrp="1"/>
          </p:cNvSpPr>
          <p:nvPr>
            <p:ph type="dt" sz="half" idx="10"/>
          </p:nvPr>
        </p:nvSpPr>
        <p:spPr/>
        <p:txBody>
          <a:bodyPr/>
          <a:lstStyle/>
          <a:p>
            <a:fld id="{E6CEB05C-B341-463D-A3CE-8C2D67A10604}" type="datetime1">
              <a:rPr lang="en-GB" smtClean="0"/>
              <a:pPr/>
              <a:t>21/10/2016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F2D0E2-7B73-4685-8E86-5C177B80DBD5}" type="slidenum">
              <a:rPr lang="en-GB" smtClean="0"/>
              <a:pPr/>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596336" y="283340"/>
            <a:ext cx="1036324" cy="638013"/>
          </a:xfrm>
          <a:prstGeom prst="rect">
            <a:avLst/>
          </a:prstGeom>
        </p:spPr>
      </p:pic>
    </p:spTree>
    <p:extLst>
      <p:ext uri="{BB962C8B-B14F-4D97-AF65-F5344CB8AC3E}">
        <p14:creationId xmlns:p14="http://schemas.microsoft.com/office/powerpoint/2010/main" xmlns="" val="14050554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0D93B-3FC7-4F28-9694-3E260635DB06}" type="datetime1">
              <a:rPr lang="en-GB" smtClean="0"/>
              <a:pPr/>
              <a:t>21/10/2016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D0E2-7B73-4685-8E86-5C177B80DBD5}" type="slidenum">
              <a:rPr lang="en-GB" smtClean="0"/>
              <a:pPr/>
              <a:t>‹#›</a:t>
            </a:fld>
            <a:endParaRPr lang="en-GB"/>
          </a:p>
        </p:txBody>
      </p:sp>
    </p:spTree>
    <p:extLst>
      <p:ext uri="{BB962C8B-B14F-4D97-AF65-F5344CB8AC3E}">
        <p14:creationId xmlns:p14="http://schemas.microsoft.com/office/powerpoint/2010/main" xmlns="" val="1494087456"/>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67803D-1F7A-4A48-925F-9275E6EE5509}" type="datetime1">
              <a:rPr lang="en-GB" smtClean="0"/>
              <a:pPr/>
              <a:t>21/10/2016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F2D0E2-7B73-4685-8E86-5C177B80DBD5}" type="slidenum">
              <a:rPr lang="en-GB" smtClean="0"/>
              <a:pPr/>
              <a:t>‹#›</a:t>
            </a:fld>
            <a:endParaRPr lang="en-GB"/>
          </a:p>
        </p:txBody>
      </p:sp>
    </p:spTree>
    <p:extLst>
      <p:ext uri="{BB962C8B-B14F-4D97-AF65-F5344CB8AC3E}">
        <p14:creationId xmlns:p14="http://schemas.microsoft.com/office/powerpoint/2010/main" xmlns="" val="1798456635"/>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56B28-CD55-4A6D-BEA4-985A60F7C9DE}" type="datetime1">
              <a:rPr lang="en-GB" smtClean="0"/>
              <a:pPr/>
              <a:t>21/10/2016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2D0E2-7B73-4685-8E86-5C177B80DBD5}" type="slidenum">
              <a:rPr lang="en-GB" smtClean="0"/>
              <a:pPr/>
              <a:t>‹#›</a:t>
            </a:fld>
            <a:endParaRPr lang="en-GB"/>
          </a:p>
        </p:txBody>
      </p:sp>
    </p:spTree>
    <p:extLst>
      <p:ext uri="{BB962C8B-B14F-4D97-AF65-F5344CB8AC3E}">
        <p14:creationId xmlns:p14="http://schemas.microsoft.com/office/powerpoint/2010/main" xmlns="" val="1161492448"/>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DAC6C-3507-4535-8254-5C931372805C}" type="datetime1">
              <a:rPr lang="en-GB" smtClean="0"/>
              <a:pPr/>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2D0E2-7B73-4685-8E86-5C177B80DBD5}" type="slidenum">
              <a:rPr lang="en-GB" smtClean="0"/>
              <a:pPr/>
              <a:t>‹#›</a:t>
            </a:fld>
            <a:endParaRPr lang="en-GB"/>
          </a:p>
        </p:txBody>
      </p:sp>
    </p:spTree>
    <p:extLst>
      <p:ext uri="{BB962C8B-B14F-4D97-AF65-F5344CB8AC3E}">
        <p14:creationId xmlns:p14="http://schemas.microsoft.com/office/powerpoint/2010/main" xmlns="" val="2445460225"/>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F7004-84EB-4D1D-8744-4BEF3474EB21}" type="datetime1">
              <a:rPr lang="en-GB" smtClean="0"/>
              <a:pPr/>
              <a:t>21/10/2016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2D0E2-7B73-4685-8E86-5C177B80DBD5}" type="slidenum">
              <a:rPr lang="en-GB" smtClean="0"/>
              <a:pPr/>
              <a:t>‹#›</a:t>
            </a:fld>
            <a:endParaRPr lang="en-GB"/>
          </a:p>
        </p:txBody>
      </p:sp>
    </p:spTree>
    <p:extLst>
      <p:ext uri="{BB962C8B-B14F-4D97-AF65-F5344CB8AC3E}">
        <p14:creationId xmlns:p14="http://schemas.microsoft.com/office/powerpoint/2010/main" xmlns="" val="3576220783"/>
      </p:ext>
    </p:extLst>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0FAE9-220C-4DBC-9FD1-111F661DBB07}" type="datetime1">
              <a:rPr lang="en-GB" smtClean="0"/>
              <a:pPr/>
              <a:t>21/10/2016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2D0E2-7B73-4685-8E86-5C177B80DBD5}" type="slidenum">
              <a:rPr lang="en-GB" smtClean="0"/>
              <a:pPr/>
              <a:t>‹#›</a:t>
            </a:fld>
            <a:endParaRPr lang="en-GB"/>
          </a:p>
        </p:txBody>
      </p:sp>
    </p:spTree>
    <p:extLst>
      <p:ext uri="{BB962C8B-B14F-4D97-AF65-F5344CB8AC3E}">
        <p14:creationId xmlns:p14="http://schemas.microsoft.com/office/powerpoint/2010/main" xmlns="" val="186768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1" r:id="rId5"/>
    <p:sldLayoutId id="2147483653"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FB210-ECDA-4C71-87A1-486ED7AC039E}" type="datetimeFigureOut">
              <a:rPr lang="en-GB" smtClean="0"/>
              <a:pPr/>
              <a:t>21/10/2016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94-B4CD-4E8C-B365-A93ADFB6F79E}" type="slidenum">
              <a:rPr lang="en-GB" smtClean="0"/>
              <a:pPr/>
              <a:t>‹#›</a:t>
            </a:fld>
            <a:endParaRPr lang="en-GB"/>
          </a:p>
        </p:txBody>
      </p:sp>
    </p:spTree>
    <p:extLst>
      <p:ext uri="{BB962C8B-B14F-4D97-AF65-F5344CB8AC3E}">
        <p14:creationId xmlns:p14="http://schemas.microsoft.com/office/powerpoint/2010/main" xmlns="" val="913169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All Saints Church, </a:t>
            </a:r>
            <a:r>
              <a:rPr lang="en-GB" dirty="0" err="1" smtClean="0"/>
              <a:t>Beighton</a:t>
            </a:r>
            <a:endParaRPr lang="en-GB" dirty="0"/>
          </a:p>
        </p:txBody>
      </p:sp>
      <p:sp>
        <p:nvSpPr>
          <p:cNvPr id="3" name="Subtitle 2"/>
          <p:cNvSpPr>
            <a:spLocks noGrp="1"/>
          </p:cNvSpPr>
          <p:nvPr>
            <p:ph type="subTitle" idx="1"/>
          </p:nvPr>
        </p:nvSpPr>
        <p:spPr>
          <a:xfrm>
            <a:off x="683568" y="1340768"/>
            <a:ext cx="7776864" cy="4032448"/>
          </a:xfrm>
        </p:spPr>
        <p:txBody>
          <a:bodyPr>
            <a:noAutofit/>
          </a:bodyPr>
          <a:lstStyle/>
          <a:p>
            <a:r>
              <a:rPr lang="en-GB" sz="8000" dirty="0" smtClean="0">
                <a:solidFill>
                  <a:schemeClr val="tx1"/>
                </a:solidFill>
              </a:rPr>
              <a:t>Repair</a:t>
            </a:r>
          </a:p>
          <a:p>
            <a:r>
              <a:rPr lang="en-GB" sz="8000" dirty="0" smtClean="0">
                <a:solidFill>
                  <a:schemeClr val="tx1"/>
                </a:solidFill>
              </a:rPr>
              <a:t>Restoration</a:t>
            </a:r>
          </a:p>
          <a:p>
            <a:r>
              <a:rPr lang="en-GB" sz="8000" dirty="0" smtClean="0">
                <a:solidFill>
                  <a:schemeClr val="tx1"/>
                </a:solidFill>
              </a:rPr>
              <a:t>Development</a:t>
            </a:r>
          </a:p>
          <a:p>
            <a:endParaRPr lang="en-GB" sz="8000" dirty="0">
              <a:solidFill>
                <a:schemeClr val="tx1"/>
              </a:solidFill>
            </a:endParaRPr>
          </a:p>
        </p:txBody>
      </p:sp>
      <p:sp>
        <p:nvSpPr>
          <p:cNvPr id="4" name="TextBox 3"/>
          <p:cNvSpPr txBox="1"/>
          <p:nvPr/>
        </p:nvSpPr>
        <p:spPr>
          <a:xfrm>
            <a:off x="532847" y="6525344"/>
            <a:ext cx="1806905" cy="276999"/>
          </a:xfrm>
          <a:prstGeom prst="rect">
            <a:avLst/>
          </a:prstGeom>
          <a:noFill/>
        </p:spPr>
        <p:txBody>
          <a:bodyPr wrap="none" rtlCol="0">
            <a:spAutoFit/>
          </a:bodyPr>
          <a:lstStyle/>
          <a:p>
            <a:r>
              <a:rPr lang="en-GB" sz="1200" dirty="0" smtClean="0"/>
              <a:t>Photo courtesy Mike Page</a:t>
            </a:r>
            <a:endParaRPr lang="en-GB" sz="1200" dirty="0"/>
          </a:p>
        </p:txBody>
      </p:sp>
    </p:spTree>
    <p:extLst>
      <p:ext uri="{BB962C8B-B14F-4D97-AF65-F5344CB8AC3E}">
        <p14:creationId xmlns:p14="http://schemas.microsoft.com/office/powerpoint/2010/main" xmlns="" val="634968669"/>
      </p:ext>
    </p:extLst>
  </p:cSld>
  <p:clrMapOvr>
    <a:masterClrMapping/>
  </p:clrMapOvr>
  <mc:AlternateContent xmlns:mc="http://schemas.openxmlformats.org/markup-compatibility/2006">
    <mc:Choice xmlns:p14="http://schemas.microsoft.com/office/powerpoint/2010/main" xmlns="" Requires="p14">
      <p:transition spd="med" p14:dur="700" advTm="9000">
        <p:fade/>
      </p:transition>
    </mc:Choice>
    <mc:Fallback>
      <p:transition spd="med" advTm="9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Saints Church, </a:t>
            </a:r>
            <a:r>
              <a:rPr lang="en-GB" dirty="0" err="1" smtClean="0"/>
              <a:t>Beighton</a:t>
            </a:r>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2D0E2-7B73-4685-8E86-5C177B80DBD5}" type="slidenum">
              <a:rPr lang="en-GB" smtClean="0"/>
              <a:pPr/>
              <a:t>10</a:t>
            </a:fld>
            <a:endParaRPr lang="en-GB"/>
          </a:p>
        </p:txBody>
      </p:sp>
      <p:sp>
        <p:nvSpPr>
          <p:cNvPr id="5" name="TextBox 4"/>
          <p:cNvSpPr txBox="1"/>
          <p:nvPr/>
        </p:nvSpPr>
        <p:spPr>
          <a:xfrm>
            <a:off x="539552" y="1052736"/>
            <a:ext cx="8136904" cy="5324535"/>
          </a:xfrm>
          <a:prstGeom prst="rect">
            <a:avLst/>
          </a:prstGeom>
          <a:noFill/>
        </p:spPr>
        <p:txBody>
          <a:bodyPr wrap="square" rtlCol="0">
            <a:spAutoFit/>
          </a:bodyPr>
          <a:lstStyle/>
          <a:p>
            <a:r>
              <a:rPr lang="en-GB" sz="2000" b="1" dirty="0" smtClean="0">
                <a:solidFill>
                  <a:srgbClr val="FFFF66"/>
                </a:solidFill>
                <a:latin typeface="Arial" panose="020B0604020202020204" pitchFamily="34" charset="0"/>
                <a:cs typeface="Arial" panose="020B0604020202020204" pitchFamily="34" charset="0"/>
              </a:rPr>
              <a:t>How much will the project cost?</a:t>
            </a:r>
          </a:p>
          <a:p>
            <a:endParaRPr lang="en-GB" sz="2000" b="1"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The whole project is estimated at £175,843 in two phases:</a:t>
            </a:r>
          </a:p>
          <a:p>
            <a:endParaRPr lang="en-GB" sz="2000" b="1"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Development phase		£22,220</a:t>
            </a:r>
          </a:p>
          <a:p>
            <a:r>
              <a:rPr lang="en-GB" sz="2000" b="1" dirty="0" smtClean="0">
                <a:latin typeface="Arial" panose="020B0604020202020204" pitchFamily="34" charset="0"/>
                <a:cs typeface="Arial" panose="020B0604020202020204" pitchFamily="34" charset="0"/>
              </a:rPr>
              <a:t>Delivery phase			£153,623</a:t>
            </a:r>
          </a:p>
          <a:p>
            <a:endParaRPr lang="en-GB" sz="2000" b="1"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Most of the funding will come from the Heritage Lottery Fund, with added support from the Central Government Listed Places of Worship Grant Scheme, the County Churches Trust, and the Parochial Church Council.</a:t>
            </a:r>
          </a:p>
          <a:p>
            <a:endParaRPr lang="en-GB" sz="2000" b="1"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But through local appeal and donations, and other grant bodies </a:t>
            </a:r>
            <a:r>
              <a:rPr lang="en-GB" sz="2000" b="1" dirty="0" smtClean="0">
                <a:solidFill>
                  <a:srgbClr val="FF0000"/>
                </a:solidFill>
                <a:latin typeface="Arial" panose="020B0604020202020204" pitchFamily="34" charset="0"/>
                <a:cs typeface="Arial" panose="020B0604020202020204" pitchFamily="34" charset="0"/>
              </a:rPr>
              <a:t>we must find £15,564</a:t>
            </a:r>
            <a:r>
              <a:rPr lang="en-GB" sz="2000" b="1" dirty="0" smtClean="0">
                <a:latin typeface="Arial" panose="020B0604020202020204" pitchFamily="34" charset="0"/>
                <a:cs typeface="Arial" panose="020B0604020202020204" pitchFamily="34" charset="0"/>
              </a:rPr>
              <a:t>, of which </a:t>
            </a:r>
            <a:r>
              <a:rPr lang="en-GB" sz="2000" b="1" dirty="0" smtClean="0">
                <a:solidFill>
                  <a:srgbClr val="FF0000"/>
                </a:solidFill>
                <a:latin typeface="Arial" panose="020B0604020202020204" pitchFamily="34" charset="0"/>
                <a:cs typeface="Arial" panose="020B0604020202020204" pitchFamily="34" charset="0"/>
              </a:rPr>
              <a:t>£1,715 </a:t>
            </a:r>
            <a:r>
              <a:rPr lang="en-GB" sz="2000" b="1" dirty="0" smtClean="0">
                <a:latin typeface="Arial" panose="020B0604020202020204" pitchFamily="34" charset="0"/>
                <a:cs typeface="Arial" panose="020B0604020202020204" pitchFamily="34" charset="0"/>
              </a:rPr>
              <a:t>is required now for the Development phase, and </a:t>
            </a:r>
            <a:r>
              <a:rPr lang="en-GB" sz="2000" b="1" dirty="0" smtClean="0">
                <a:solidFill>
                  <a:srgbClr val="FF0000"/>
                </a:solidFill>
                <a:latin typeface="Arial" panose="020B0604020202020204" pitchFamily="34" charset="0"/>
                <a:cs typeface="Arial" panose="020B0604020202020204" pitchFamily="34" charset="0"/>
              </a:rPr>
              <a:t>£13,949 </a:t>
            </a:r>
            <a:r>
              <a:rPr lang="en-GB" sz="2000" b="1" dirty="0" smtClean="0">
                <a:latin typeface="Arial" panose="020B0604020202020204" pitchFamily="34" charset="0"/>
                <a:cs typeface="Arial" panose="020B0604020202020204" pitchFamily="34" charset="0"/>
              </a:rPr>
              <a:t>for the Delivery  phase .</a:t>
            </a:r>
          </a:p>
          <a:p>
            <a:endParaRPr lang="en-GB"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12061046"/>
      </p:ext>
    </p:extLst>
  </p:cSld>
  <p:clrMapOvr>
    <a:masterClrMapping/>
  </p:clrMapOvr>
  <mc:AlternateContent xmlns:mc="http://schemas.openxmlformats.org/markup-compatibility/2006">
    <mc:Choice xmlns:p14="http://schemas.microsoft.com/office/powerpoint/2010/main" xmlns="" Requires="p14">
      <p:transition spd="med" p14:dur="700" advTm="20000">
        <p:fade/>
      </p:transition>
    </mc:Choice>
    <mc:Fallback>
      <p:transition spd="med"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2D0E2-7B73-4685-8E86-5C177B80DBD5}" type="slidenum">
              <a:rPr lang="en-GB" smtClean="0"/>
              <a:pPr/>
              <a:t>11</a:t>
            </a:fld>
            <a:endParaRPr lang="en-GB"/>
          </a:p>
        </p:txBody>
      </p:sp>
      <p:sp>
        <p:nvSpPr>
          <p:cNvPr id="10" name="TextBox 9"/>
          <p:cNvSpPr txBox="1"/>
          <p:nvPr/>
        </p:nvSpPr>
        <p:spPr>
          <a:xfrm>
            <a:off x="251520" y="994271"/>
            <a:ext cx="2228495" cy="461665"/>
          </a:xfrm>
          <a:prstGeom prst="rect">
            <a:avLst/>
          </a:prstGeom>
          <a:noFill/>
        </p:spPr>
        <p:txBody>
          <a:bodyPr wrap="none" rtlCol="0">
            <a:spAutoFit/>
          </a:bodyPr>
          <a:lstStyle/>
          <a:p>
            <a:r>
              <a:rPr lang="en-GB" sz="2400" b="1" dirty="0" smtClean="0"/>
              <a:t>Funding details</a:t>
            </a:r>
            <a:endParaRPr lang="en-GB" sz="2400" b="1" dirty="0"/>
          </a:p>
        </p:txBody>
      </p:sp>
      <p:sp>
        <p:nvSpPr>
          <p:cNvPr id="7" name="Title 1"/>
          <p:cNvSpPr>
            <a:spLocks noGrp="1"/>
          </p:cNvSpPr>
          <p:nvPr>
            <p:ph type="title"/>
          </p:nvPr>
        </p:nvSpPr>
        <p:spPr>
          <a:xfrm>
            <a:off x="457200" y="274638"/>
            <a:ext cx="8229600" cy="634082"/>
          </a:xfrm>
        </p:spPr>
        <p:txBody>
          <a:bodyPr/>
          <a:lstStyle/>
          <a:p>
            <a:r>
              <a:rPr lang="en-GB" dirty="0" smtClean="0"/>
              <a:t>All Saints Church, </a:t>
            </a:r>
            <a:r>
              <a:rPr lang="en-GB" dirty="0" err="1" smtClean="0"/>
              <a:t>Beighton</a:t>
            </a:r>
            <a:endParaRPr lang="en-GB" dirty="0"/>
          </a:p>
        </p:txBody>
      </p:sp>
      <p:graphicFrame>
        <p:nvGraphicFramePr>
          <p:cNvPr id="2" name="Table 1"/>
          <p:cNvGraphicFramePr>
            <a:graphicFrameLocks noGrp="1"/>
          </p:cNvGraphicFramePr>
          <p:nvPr/>
        </p:nvGraphicFramePr>
        <p:xfrm>
          <a:off x="750467" y="1600204"/>
          <a:ext cx="7643065" cy="4525955"/>
        </p:xfrm>
        <a:graphic>
          <a:graphicData uri="http://schemas.openxmlformats.org/drawingml/2006/table">
            <a:tbl>
              <a:tblPr/>
              <a:tblGrid>
                <a:gridCol w="2067122"/>
                <a:gridCol w="3585164"/>
                <a:gridCol w="968964"/>
                <a:gridCol w="1021815"/>
              </a:tblGrid>
              <a:tr h="308188">
                <a:tc>
                  <a:txBody>
                    <a:bodyPr/>
                    <a:lstStyle/>
                    <a:p>
                      <a:pPr algn="l" fontAlgn="b"/>
                      <a:r>
                        <a:rPr lang="en-GB" sz="1800" b="1" i="0" u="none" strike="noStrike">
                          <a:solidFill>
                            <a:srgbClr val="FFFFFF"/>
                          </a:solidFill>
                          <a:effectLst/>
                          <a:latin typeface="Calibri"/>
                        </a:rPr>
                        <a:t>Income Source</a:t>
                      </a:r>
                    </a:p>
                  </a:txBody>
                  <a:tcPr marL="8805" marR="8805" marT="8805" marB="0" anchor="b">
                    <a:lnL>
                      <a:noFill/>
                    </a:lnL>
                    <a:lnR>
                      <a:noFill/>
                    </a:lnR>
                    <a:lnT>
                      <a:noFill/>
                    </a:lnT>
                    <a:lnB>
                      <a:noFill/>
                    </a:lnB>
                  </a:tcPr>
                </a:tc>
                <a:tc>
                  <a:txBody>
                    <a:bodyPr/>
                    <a:lstStyle/>
                    <a:p>
                      <a:pPr algn="l" fontAlgn="b"/>
                      <a:r>
                        <a:rPr lang="en-GB" sz="1800" b="1" i="0" u="none" strike="noStrike">
                          <a:solidFill>
                            <a:srgbClr val="FFFFFF"/>
                          </a:solidFill>
                          <a:effectLst/>
                          <a:latin typeface="Calibri"/>
                        </a:rPr>
                        <a:t>Description</a:t>
                      </a:r>
                    </a:p>
                  </a:txBody>
                  <a:tcPr marL="8805" marR="8805" marT="8805" marB="0" anchor="b">
                    <a:lnL>
                      <a:noFill/>
                    </a:lnL>
                    <a:lnR>
                      <a:noFill/>
                    </a:lnR>
                    <a:lnT>
                      <a:noFill/>
                    </a:lnT>
                    <a:lnB>
                      <a:noFill/>
                    </a:lnB>
                  </a:tcPr>
                </a:tc>
                <a:tc gridSpan="2">
                  <a:txBody>
                    <a:bodyPr/>
                    <a:lstStyle/>
                    <a:p>
                      <a:pPr algn="l" fontAlgn="b"/>
                      <a:r>
                        <a:rPr lang="en-GB" sz="1800" b="1" i="0" u="none" strike="noStrike">
                          <a:solidFill>
                            <a:srgbClr val="FFFFFF"/>
                          </a:solidFill>
                          <a:effectLst/>
                          <a:latin typeface="Calibri"/>
                        </a:rPr>
                        <a:t>Amount (£)</a:t>
                      </a:r>
                    </a:p>
                  </a:txBody>
                  <a:tcPr marL="8805" marR="8805" marT="8805" marB="0" anchor="b">
                    <a:lnL>
                      <a:noFill/>
                    </a:lnL>
                    <a:lnR>
                      <a:noFill/>
                    </a:lnR>
                    <a:lnT>
                      <a:noFill/>
                    </a:lnT>
                    <a:lnB>
                      <a:noFill/>
                    </a:lnB>
                  </a:tcPr>
                </a:tc>
                <a:tc hMerge="1">
                  <a:txBody>
                    <a:bodyPr/>
                    <a:lstStyle/>
                    <a:p>
                      <a:endParaRPr lang="en-GB"/>
                    </a:p>
                  </a:txBody>
                  <a:tcPr/>
                </a:tc>
              </a:tr>
              <a:tr h="246550">
                <a:tc>
                  <a:txBody>
                    <a:bodyPr/>
                    <a:lstStyle/>
                    <a:p>
                      <a:pPr algn="l" fontAlgn="b"/>
                      <a:r>
                        <a:rPr lang="en-GB" sz="1500" b="1" i="0" u="none" strike="noStrike">
                          <a:solidFill>
                            <a:srgbClr val="FFFF00"/>
                          </a:solidFill>
                          <a:effectLst/>
                          <a:latin typeface="Calibri"/>
                        </a:rPr>
                        <a:t>Development Phase</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0" i="0" u="none" strike="noStrike">
                          <a:solidFill>
                            <a:srgbClr val="FFFFFF"/>
                          </a:solidFill>
                          <a:effectLst/>
                          <a:latin typeface="Calibri"/>
                        </a:rPr>
                        <a:t>Heritage Lottery Fund</a:t>
                      </a:r>
                    </a:p>
                  </a:txBody>
                  <a:tcPr marL="8805" marR="8805" marT="8805" marB="0" anchor="b">
                    <a:lnL>
                      <a:noFill/>
                    </a:lnL>
                    <a:lnR>
                      <a:noFill/>
                    </a:lnR>
                    <a:lnT>
                      <a:noFill/>
                    </a:lnT>
                    <a:lnB>
                      <a:noFill/>
                    </a:lnB>
                  </a:tcPr>
                </a:tc>
                <a:tc>
                  <a:txBody>
                    <a:bodyPr/>
                    <a:lstStyle/>
                    <a:p>
                      <a:pPr algn="l" fontAlgn="b"/>
                      <a:r>
                        <a:rPr lang="en-GB" sz="1500" b="0" i="0" u="none" strike="noStrike">
                          <a:solidFill>
                            <a:srgbClr val="FFFFFF"/>
                          </a:solidFill>
                          <a:effectLst/>
                          <a:latin typeface="Calibri"/>
                        </a:rPr>
                        <a:t>Grant</a:t>
                      </a:r>
                    </a:p>
                  </a:txBody>
                  <a:tcPr marL="8805" marR="8805" marT="8805" marB="0" anchor="b">
                    <a:lnL>
                      <a:noFill/>
                    </a:lnL>
                    <a:lnR>
                      <a:noFill/>
                    </a:lnR>
                    <a:lnT>
                      <a:noFill/>
                    </a:lnT>
                    <a:lnB>
                      <a:noFill/>
                    </a:lnB>
                  </a:tcPr>
                </a:tc>
                <a:tc>
                  <a:txBody>
                    <a:bodyPr/>
                    <a:lstStyle/>
                    <a:p>
                      <a:pPr algn="r" fontAlgn="b"/>
                      <a:r>
                        <a:rPr lang="en-GB" sz="1500" b="0" i="0" u="none" strike="noStrike">
                          <a:solidFill>
                            <a:srgbClr val="FFFFFF"/>
                          </a:solidFill>
                          <a:effectLst/>
                          <a:latin typeface="Calibri"/>
                        </a:rPr>
                        <a:t>17,000</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0" i="0" u="none" strike="noStrike">
                          <a:solidFill>
                            <a:srgbClr val="FFFFFF"/>
                          </a:solidFill>
                          <a:effectLst/>
                          <a:latin typeface="Calibri"/>
                        </a:rPr>
                        <a:t>Central Government</a:t>
                      </a:r>
                    </a:p>
                  </a:txBody>
                  <a:tcPr marL="8805" marR="8805" marT="8805" marB="0" anchor="b">
                    <a:lnL>
                      <a:noFill/>
                    </a:lnL>
                    <a:lnR>
                      <a:noFill/>
                    </a:lnR>
                    <a:lnT>
                      <a:noFill/>
                    </a:lnT>
                    <a:lnB>
                      <a:noFill/>
                    </a:lnB>
                  </a:tcPr>
                </a:tc>
                <a:tc>
                  <a:txBody>
                    <a:bodyPr/>
                    <a:lstStyle/>
                    <a:p>
                      <a:pPr algn="l" fontAlgn="b"/>
                      <a:r>
                        <a:rPr lang="en-GB" sz="1500" b="0" i="0" u="none" strike="noStrike">
                          <a:solidFill>
                            <a:srgbClr val="FFFFFF"/>
                          </a:solidFill>
                          <a:effectLst/>
                          <a:latin typeface="Calibri"/>
                        </a:rPr>
                        <a:t>Listed Places of Worship Grant Scheme </a:t>
                      </a:r>
                    </a:p>
                  </a:txBody>
                  <a:tcPr marL="8805" marR="8805" marT="8805" marB="0" anchor="b">
                    <a:lnL>
                      <a:noFill/>
                    </a:lnL>
                    <a:lnR>
                      <a:noFill/>
                    </a:lnR>
                    <a:lnT>
                      <a:noFill/>
                    </a:lnT>
                    <a:lnB>
                      <a:noFill/>
                    </a:lnB>
                  </a:tcPr>
                </a:tc>
                <a:tc>
                  <a:txBody>
                    <a:bodyPr/>
                    <a:lstStyle/>
                    <a:p>
                      <a:pPr algn="r" fontAlgn="b"/>
                      <a:r>
                        <a:rPr lang="en-GB" sz="1500" b="0" i="0" u="none" strike="noStrike">
                          <a:solidFill>
                            <a:srgbClr val="FFFFFF"/>
                          </a:solidFill>
                          <a:effectLst/>
                          <a:latin typeface="Calibri"/>
                        </a:rPr>
                        <a:t>3,200</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0" i="0" u="none" strike="noStrike">
                          <a:solidFill>
                            <a:srgbClr val="FFFFFF"/>
                          </a:solidFill>
                          <a:effectLst/>
                          <a:latin typeface="Calibri"/>
                        </a:rPr>
                        <a:t>Parochial Church Council</a:t>
                      </a:r>
                    </a:p>
                  </a:txBody>
                  <a:tcPr marL="8805" marR="8805" marT="8805" marB="0" anchor="b">
                    <a:lnL>
                      <a:noFill/>
                    </a:lnL>
                    <a:lnR>
                      <a:noFill/>
                    </a:lnR>
                    <a:lnT>
                      <a:noFill/>
                    </a:lnT>
                    <a:lnB>
                      <a:noFill/>
                    </a:lnB>
                  </a:tcPr>
                </a:tc>
                <a:tc>
                  <a:txBody>
                    <a:bodyPr/>
                    <a:lstStyle/>
                    <a:p>
                      <a:pPr algn="l" fontAlgn="b"/>
                      <a:r>
                        <a:rPr lang="en-GB" sz="1500" b="0" i="0" u="none" strike="noStrike">
                          <a:solidFill>
                            <a:srgbClr val="FFFFFF"/>
                          </a:solidFill>
                          <a:effectLst/>
                          <a:latin typeface="Calibri"/>
                        </a:rPr>
                        <a:t>Fabric Fund</a:t>
                      </a:r>
                    </a:p>
                  </a:txBody>
                  <a:tcPr marL="8805" marR="8805" marT="8805" marB="0" anchor="b">
                    <a:lnL>
                      <a:noFill/>
                    </a:lnL>
                    <a:lnR>
                      <a:noFill/>
                    </a:lnR>
                    <a:lnT>
                      <a:noFill/>
                    </a:lnT>
                    <a:lnB>
                      <a:noFill/>
                    </a:lnB>
                  </a:tcPr>
                </a:tc>
                <a:tc>
                  <a:txBody>
                    <a:bodyPr/>
                    <a:lstStyle/>
                    <a:p>
                      <a:pPr algn="r" fontAlgn="b"/>
                      <a:r>
                        <a:rPr lang="en-GB" sz="1500" b="0" i="0" u="none" strike="noStrike">
                          <a:solidFill>
                            <a:srgbClr val="FFFFFF"/>
                          </a:solidFill>
                          <a:effectLst/>
                          <a:latin typeface="Calibri"/>
                        </a:rPr>
                        <a:t>305</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1" i="0" u="none" strike="noStrike">
                          <a:solidFill>
                            <a:srgbClr val="FF0000"/>
                          </a:solidFill>
                          <a:effectLst/>
                          <a:latin typeface="Calibri"/>
                        </a:rPr>
                        <a:t>Other Fundraising</a:t>
                      </a:r>
                    </a:p>
                  </a:txBody>
                  <a:tcPr marL="8805" marR="8805" marT="8805" marB="0" anchor="b">
                    <a:lnL>
                      <a:noFill/>
                    </a:lnL>
                    <a:lnR>
                      <a:noFill/>
                    </a:lnR>
                    <a:lnT>
                      <a:noFill/>
                    </a:lnT>
                    <a:lnB>
                      <a:noFill/>
                    </a:lnB>
                  </a:tcPr>
                </a:tc>
                <a:tc>
                  <a:txBody>
                    <a:bodyPr/>
                    <a:lstStyle/>
                    <a:p>
                      <a:pPr algn="l" fontAlgn="b"/>
                      <a:r>
                        <a:rPr lang="en-GB" sz="1500" b="1" i="0" u="none" strike="noStrike">
                          <a:solidFill>
                            <a:srgbClr val="FF0000"/>
                          </a:solidFill>
                          <a:effectLst/>
                          <a:latin typeface="Calibri"/>
                        </a:rPr>
                        <a:t>Local appeal, donation &amp; other grants</a:t>
                      </a:r>
                    </a:p>
                  </a:txBody>
                  <a:tcPr marL="8805" marR="8805" marT="8805" marB="0" anchor="b">
                    <a:lnL>
                      <a:noFill/>
                    </a:lnL>
                    <a:lnR>
                      <a:noFill/>
                    </a:lnR>
                    <a:lnT>
                      <a:noFill/>
                    </a:lnT>
                    <a:lnB>
                      <a:noFill/>
                    </a:lnB>
                  </a:tcPr>
                </a:tc>
                <a:tc>
                  <a:txBody>
                    <a:bodyPr/>
                    <a:lstStyle/>
                    <a:p>
                      <a:pPr algn="r" fontAlgn="b"/>
                      <a:r>
                        <a:rPr lang="en-GB" sz="1500" b="1" i="0" u="none" strike="noStrike">
                          <a:solidFill>
                            <a:srgbClr val="FF0000"/>
                          </a:solidFill>
                          <a:effectLst/>
                          <a:latin typeface="Calibri"/>
                        </a:rPr>
                        <a:t>1,715</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0" i="1" u="none" strike="noStrike">
                          <a:solidFill>
                            <a:srgbClr val="FFFFFF"/>
                          </a:solidFill>
                          <a:effectLst/>
                          <a:latin typeface="Calibri"/>
                        </a:rPr>
                        <a:t>Total Development Phase</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c>
                  <a:txBody>
                    <a:bodyPr/>
                    <a:lstStyle/>
                    <a:p>
                      <a:pPr algn="r" fontAlgn="b"/>
                      <a:r>
                        <a:rPr lang="en-GB" sz="1500" b="0" i="0" u="none" strike="noStrike">
                          <a:solidFill>
                            <a:srgbClr val="FFFFFF"/>
                          </a:solidFill>
                          <a:effectLst/>
                          <a:latin typeface="Calibri"/>
                        </a:rPr>
                        <a:t>22,220</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r>
              <a:tr h="246550">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1" i="0" u="none" strike="noStrike">
                          <a:solidFill>
                            <a:srgbClr val="FFFF00"/>
                          </a:solidFill>
                          <a:effectLst/>
                          <a:latin typeface="Calibri"/>
                        </a:rPr>
                        <a:t>Delivery Phase</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0" i="0" u="none" strike="noStrike">
                          <a:solidFill>
                            <a:srgbClr val="FFFFFF"/>
                          </a:solidFill>
                          <a:effectLst/>
                          <a:latin typeface="Calibri"/>
                        </a:rPr>
                        <a:t>Heritage Lottery Fund</a:t>
                      </a:r>
                    </a:p>
                  </a:txBody>
                  <a:tcPr marL="8805" marR="8805" marT="8805" marB="0" anchor="b">
                    <a:lnL>
                      <a:noFill/>
                    </a:lnL>
                    <a:lnR>
                      <a:noFill/>
                    </a:lnR>
                    <a:lnT>
                      <a:noFill/>
                    </a:lnT>
                    <a:lnB>
                      <a:noFill/>
                    </a:lnB>
                  </a:tcPr>
                </a:tc>
                <a:tc>
                  <a:txBody>
                    <a:bodyPr/>
                    <a:lstStyle/>
                    <a:p>
                      <a:pPr algn="l" fontAlgn="b"/>
                      <a:r>
                        <a:rPr lang="en-GB" sz="1500" b="0" i="0" u="none" strike="noStrike">
                          <a:solidFill>
                            <a:srgbClr val="FFFFFF"/>
                          </a:solidFill>
                          <a:effectLst/>
                          <a:latin typeface="Calibri"/>
                        </a:rPr>
                        <a:t>Grant</a:t>
                      </a:r>
                    </a:p>
                  </a:txBody>
                  <a:tcPr marL="8805" marR="8805" marT="8805" marB="0" anchor="b">
                    <a:lnL>
                      <a:noFill/>
                    </a:lnL>
                    <a:lnR>
                      <a:noFill/>
                    </a:lnR>
                    <a:lnT>
                      <a:noFill/>
                    </a:lnT>
                    <a:lnB>
                      <a:noFill/>
                    </a:lnB>
                  </a:tcPr>
                </a:tc>
                <a:tc>
                  <a:txBody>
                    <a:bodyPr/>
                    <a:lstStyle/>
                    <a:p>
                      <a:pPr algn="r" fontAlgn="b"/>
                      <a:r>
                        <a:rPr lang="en-GB" sz="1500" b="0" i="0" u="none" strike="noStrike">
                          <a:solidFill>
                            <a:srgbClr val="FFFFFF"/>
                          </a:solidFill>
                          <a:effectLst/>
                          <a:latin typeface="Calibri"/>
                        </a:rPr>
                        <a:t>107,500</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0" i="0" u="none" strike="noStrike">
                          <a:solidFill>
                            <a:srgbClr val="FFFFFF"/>
                          </a:solidFill>
                          <a:effectLst/>
                          <a:latin typeface="Calibri"/>
                        </a:rPr>
                        <a:t>Central Government</a:t>
                      </a:r>
                    </a:p>
                  </a:txBody>
                  <a:tcPr marL="8805" marR="8805" marT="8805" marB="0" anchor="b">
                    <a:lnL>
                      <a:noFill/>
                    </a:lnL>
                    <a:lnR>
                      <a:noFill/>
                    </a:lnR>
                    <a:lnT>
                      <a:noFill/>
                    </a:lnT>
                    <a:lnB>
                      <a:noFill/>
                    </a:lnB>
                  </a:tcPr>
                </a:tc>
                <a:tc>
                  <a:txBody>
                    <a:bodyPr/>
                    <a:lstStyle/>
                    <a:p>
                      <a:pPr algn="l" fontAlgn="b"/>
                      <a:r>
                        <a:rPr lang="en-GB" sz="1500" b="0" i="0" u="none" strike="noStrike">
                          <a:solidFill>
                            <a:srgbClr val="FFFFFF"/>
                          </a:solidFill>
                          <a:effectLst/>
                          <a:latin typeface="Calibri"/>
                        </a:rPr>
                        <a:t>Listed Places of Worship Grant Scheme </a:t>
                      </a:r>
                    </a:p>
                  </a:txBody>
                  <a:tcPr marL="8805" marR="8805" marT="8805" marB="0" anchor="b">
                    <a:lnL>
                      <a:noFill/>
                    </a:lnL>
                    <a:lnR>
                      <a:noFill/>
                    </a:lnR>
                    <a:lnT>
                      <a:noFill/>
                    </a:lnT>
                    <a:lnB>
                      <a:noFill/>
                    </a:lnB>
                  </a:tcPr>
                </a:tc>
                <a:tc>
                  <a:txBody>
                    <a:bodyPr/>
                    <a:lstStyle/>
                    <a:p>
                      <a:pPr algn="r" fontAlgn="b"/>
                      <a:r>
                        <a:rPr lang="en-GB" sz="1500" b="0" i="0" u="none" strike="noStrike">
                          <a:solidFill>
                            <a:srgbClr val="FFFFFF"/>
                          </a:solidFill>
                          <a:effectLst/>
                          <a:latin typeface="Calibri"/>
                        </a:rPr>
                        <a:t>25,164</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0" i="0" u="none" strike="noStrike">
                          <a:solidFill>
                            <a:srgbClr val="FFFFFF"/>
                          </a:solidFill>
                          <a:effectLst/>
                          <a:latin typeface="Calibri"/>
                        </a:rPr>
                        <a:t>County Churches Trust</a:t>
                      </a:r>
                    </a:p>
                  </a:txBody>
                  <a:tcPr marL="8805" marR="8805" marT="8805" marB="0" anchor="b">
                    <a:lnL>
                      <a:noFill/>
                    </a:lnL>
                    <a:lnR>
                      <a:noFill/>
                    </a:lnR>
                    <a:lnT>
                      <a:noFill/>
                    </a:lnT>
                    <a:lnB>
                      <a:noFill/>
                    </a:lnB>
                  </a:tcPr>
                </a:tc>
                <a:tc>
                  <a:txBody>
                    <a:bodyPr/>
                    <a:lstStyle/>
                    <a:p>
                      <a:pPr algn="l" fontAlgn="b"/>
                      <a:r>
                        <a:rPr lang="en-GB" sz="1500" b="0" i="0" u="none" strike="noStrike">
                          <a:solidFill>
                            <a:srgbClr val="FFFFFF"/>
                          </a:solidFill>
                          <a:effectLst/>
                          <a:latin typeface="Calibri"/>
                        </a:rPr>
                        <a:t>Grant</a:t>
                      </a:r>
                    </a:p>
                  </a:txBody>
                  <a:tcPr marL="8805" marR="8805" marT="8805" marB="0" anchor="b">
                    <a:lnL>
                      <a:noFill/>
                    </a:lnL>
                    <a:lnR>
                      <a:noFill/>
                    </a:lnR>
                    <a:lnT>
                      <a:noFill/>
                    </a:lnT>
                    <a:lnB>
                      <a:noFill/>
                    </a:lnB>
                  </a:tcPr>
                </a:tc>
                <a:tc>
                  <a:txBody>
                    <a:bodyPr/>
                    <a:lstStyle/>
                    <a:p>
                      <a:pPr algn="r" fontAlgn="b"/>
                      <a:r>
                        <a:rPr lang="en-GB" sz="1500" b="0" i="0" u="none" strike="noStrike">
                          <a:solidFill>
                            <a:srgbClr val="FFFFFF"/>
                          </a:solidFill>
                          <a:effectLst/>
                          <a:latin typeface="Calibri"/>
                        </a:rPr>
                        <a:t>5,000</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0" i="0" u="none" strike="noStrike">
                          <a:solidFill>
                            <a:srgbClr val="FFFFFF"/>
                          </a:solidFill>
                          <a:effectLst/>
                          <a:latin typeface="Calibri"/>
                        </a:rPr>
                        <a:t>Parochial Church Council</a:t>
                      </a:r>
                    </a:p>
                  </a:txBody>
                  <a:tcPr marL="8805" marR="8805" marT="8805" marB="0" anchor="b">
                    <a:lnL>
                      <a:noFill/>
                    </a:lnL>
                    <a:lnR>
                      <a:noFill/>
                    </a:lnR>
                    <a:lnT>
                      <a:noFill/>
                    </a:lnT>
                    <a:lnB>
                      <a:noFill/>
                    </a:lnB>
                  </a:tcPr>
                </a:tc>
                <a:tc>
                  <a:txBody>
                    <a:bodyPr/>
                    <a:lstStyle/>
                    <a:p>
                      <a:pPr algn="l" fontAlgn="b"/>
                      <a:r>
                        <a:rPr lang="en-GB" sz="1500" b="0" i="0" u="none" strike="noStrike">
                          <a:solidFill>
                            <a:srgbClr val="FFFFFF"/>
                          </a:solidFill>
                          <a:effectLst/>
                          <a:latin typeface="Calibri"/>
                        </a:rPr>
                        <a:t>Fabric Fund</a:t>
                      </a:r>
                    </a:p>
                  </a:txBody>
                  <a:tcPr marL="8805" marR="8805" marT="8805" marB="0" anchor="b">
                    <a:lnL>
                      <a:noFill/>
                    </a:lnL>
                    <a:lnR>
                      <a:noFill/>
                    </a:lnR>
                    <a:lnT>
                      <a:noFill/>
                    </a:lnT>
                    <a:lnB>
                      <a:noFill/>
                    </a:lnB>
                  </a:tcPr>
                </a:tc>
                <a:tc>
                  <a:txBody>
                    <a:bodyPr/>
                    <a:lstStyle/>
                    <a:p>
                      <a:pPr algn="r" fontAlgn="b"/>
                      <a:r>
                        <a:rPr lang="en-GB" sz="1500" b="0" i="0" u="none" strike="noStrike">
                          <a:solidFill>
                            <a:srgbClr val="FFFFFF"/>
                          </a:solidFill>
                          <a:effectLst/>
                          <a:latin typeface="Calibri"/>
                        </a:rPr>
                        <a:t>2,010</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1" i="0" u="none" strike="noStrike">
                          <a:solidFill>
                            <a:srgbClr val="FF0000"/>
                          </a:solidFill>
                          <a:effectLst/>
                          <a:latin typeface="Calibri"/>
                        </a:rPr>
                        <a:t>Other Fundraising</a:t>
                      </a:r>
                    </a:p>
                  </a:txBody>
                  <a:tcPr marL="8805" marR="8805" marT="8805" marB="0" anchor="b">
                    <a:lnL>
                      <a:noFill/>
                    </a:lnL>
                    <a:lnR>
                      <a:noFill/>
                    </a:lnR>
                    <a:lnT>
                      <a:noFill/>
                    </a:lnT>
                    <a:lnB>
                      <a:noFill/>
                    </a:lnB>
                  </a:tcPr>
                </a:tc>
                <a:tc>
                  <a:txBody>
                    <a:bodyPr/>
                    <a:lstStyle/>
                    <a:p>
                      <a:pPr algn="l" fontAlgn="b"/>
                      <a:r>
                        <a:rPr lang="en-GB" sz="1500" b="1" i="0" u="none" strike="noStrike">
                          <a:solidFill>
                            <a:srgbClr val="FF0000"/>
                          </a:solidFill>
                          <a:effectLst/>
                          <a:latin typeface="Calibri"/>
                        </a:rPr>
                        <a:t>Local appeal, donation &amp; other grants</a:t>
                      </a:r>
                    </a:p>
                  </a:txBody>
                  <a:tcPr marL="8805" marR="8805" marT="8805" marB="0" anchor="b">
                    <a:lnL>
                      <a:noFill/>
                    </a:lnL>
                    <a:lnR>
                      <a:noFill/>
                    </a:lnR>
                    <a:lnT>
                      <a:noFill/>
                    </a:lnT>
                    <a:lnB>
                      <a:noFill/>
                    </a:lnB>
                  </a:tcPr>
                </a:tc>
                <a:tc>
                  <a:txBody>
                    <a:bodyPr/>
                    <a:lstStyle/>
                    <a:p>
                      <a:pPr algn="r" fontAlgn="b"/>
                      <a:r>
                        <a:rPr lang="en-GB" sz="1500" b="1" i="0" u="none" strike="noStrike">
                          <a:solidFill>
                            <a:srgbClr val="FF0000"/>
                          </a:solidFill>
                          <a:effectLst/>
                          <a:latin typeface="Calibri"/>
                        </a:rPr>
                        <a:t>13,949</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C000"/>
                        </a:solidFill>
                        <a:effectLst/>
                        <a:latin typeface="Calibri"/>
                      </a:endParaRPr>
                    </a:p>
                  </a:txBody>
                  <a:tcPr marL="8805" marR="8805" marT="8805" marB="0" anchor="b">
                    <a:lnL>
                      <a:noFill/>
                    </a:lnL>
                    <a:lnR>
                      <a:noFill/>
                    </a:lnR>
                    <a:lnT>
                      <a:noFill/>
                    </a:lnT>
                    <a:lnB>
                      <a:noFill/>
                    </a:lnB>
                  </a:tcPr>
                </a:tc>
              </a:tr>
              <a:tr h="246550">
                <a:tc>
                  <a:txBody>
                    <a:bodyPr/>
                    <a:lstStyle/>
                    <a:p>
                      <a:pPr algn="l" fontAlgn="b"/>
                      <a:r>
                        <a:rPr lang="en-GB" sz="1500" b="0" i="1" u="none" strike="noStrike">
                          <a:solidFill>
                            <a:srgbClr val="FFFFFF"/>
                          </a:solidFill>
                          <a:effectLst/>
                          <a:latin typeface="Calibri"/>
                        </a:rPr>
                        <a:t>Total Delivery Phase</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c>
                  <a:txBody>
                    <a:bodyPr/>
                    <a:lstStyle/>
                    <a:p>
                      <a:pPr algn="r" fontAlgn="b"/>
                      <a:r>
                        <a:rPr lang="en-GB" sz="1500" b="0" i="0" u="none" strike="noStrike">
                          <a:solidFill>
                            <a:srgbClr val="FFFFFF"/>
                          </a:solidFill>
                          <a:effectLst/>
                          <a:latin typeface="Calibri"/>
                        </a:rPr>
                        <a:t>153,623</a:t>
                      </a: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r>
              <a:tr h="246550">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FFFFFF"/>
                        </a:solidFill>
                        <a:effectLst/>
                        <a:latin typeface="Calibri"/>
                      </a:endParaRPr>
                    </a:p>
                  </a:txBody>
                  <a:tcPr marL="8805" marR="8805" marT="8805" marB="0" anchor="b">
                    <a:lnL>
                      <a:noFill/>
                    </a:lnL>
                    <a:lnR>
                      <a:noFill/>
                    </a:lnR>
                    <a:lnT>
                      <a:noFill/>
                    </a:lnT>
                    <a:lnB>
                      <a:noFill/>
                    </a:lnB>
                  </a:tcPr>
                </a:tc>
                <a:tc>
                  <a:txBody>
                    <a:bodyPr/>
                    <a:lstStyle/>
                    <a:p>
                      <a:pPr algn="l" fontAlgn="b"/>
                      <a:r>
                        <a:rPr lang="en-GB" sz="1500" b="0" i="0" u="none" strike="noStrike">
                          <a:solidFill>
                            <a:srgbClr val="FFFFFF"/>
                          </a:solidFill>
                          <a:effectLst/>
                          <a:latin typeface="Calibri"/>
                        </a:rPr>
                        <a:t>Grand Total</a:t>
                      </a:r>
                    </a:p>
                  </a:txBody>
                  <a:tcPr marL="8805" marR="8805" marT="8805" marB="0" anchor="b">
                    <a:lnL>
                      <a:noFill/>
                    </a:lnL>
                    <a:lnR>
                      <a:noFill/>
                    </a:lnR>
                    <a:lnT>
                      <a:noFill/>
                    </a:lnT>
                    <a:lnB>
                      <a:noFill/>
                    </a:lnB>
                  </a:tcPr>
                </a:tc>
                <a:tc>
                  <a:txBody>
                    <a:bodyPr/>
                    <a:lstStyle/>
                    <a:p>
                      <a:pPr algn="r" fontAlgn="b"/>
                      <a:r>
                        <a:rPr lang="en-GB" sz="1500" b="0" i="0" u="none" strike="noStrike">
                          <a:solidFill>
                            <a:srgbClr val="FFFFFF"/>
                          </a:solidFill>
                          <a:effectLst/>
                          <a:latin typeface="Calibri"/>
                        </a:rPr>
                        <a:t>175,843</a:t>
                      </a:r>
                    </a:p>
                  </a:txBody>
                  <a:tcPr marL="8805" marR="8805" marT="8805" marB="0" anchor="b">
                    <a:lnL>
                      <a:noFill/>
                    </a:lnL>
                    <a:lnR>
                      <a:noFill/>
                    </a:lnR>
                    <a:lnT>
                      <a:noFill/>
                    </a:lnT>
                    <a:lnB>
                      <a:noFill/>
                    </a:lnB>
                  </a:tcPr>
                </a:tc>
              </a:tr>
              <a:tr h="246550">
                <a:tc>
                  <a:txBody>
                    <a:bodyPr/>
                    <a:lstStyle/>
                    <a:p>
                      <a:pPr algn="l" fontAlgn="b"/>
                      <a:endParaRPr lang="en-GB" sz="1500" b="0" i="0" u="none" strike="noStrike">
                        <a:solidFill>
                          <a:srgbClr val="000000"/>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000000"/>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000000"/>
                        </a:solidFill>
                        <a:effectLst/>
                        <a:latin typeface="Calibri"/>
                      </a:endParaRPr>
                    </a:p>
                  </a:txBody>
                  <a:tcPr marL="8805" marR="8805" marT="8805" marB="0" anchor="b">
                    <a:lnL>
                      <a:noFill/>
                    </a:lnL>
                    <a:lnR>
                      <a:noFill/>
                    </a:lnR>
                    <a:lnT>
                      <a:noFill/>
                    </a:lnT>
                    <a:lnB>
                      <a:noFill/>
                    </a:lnB>
                  </a:tcPr>
                </a:tc>
                <a:tc>
                  <a:txBody>
                    <a:bodyPr/>
                    <a:lstStyle/>
                    <a:p>
                      <a:pPr algn="l" fontAlgn="b"/>
                      <a:endParaRPr lang="en-GB" sz="1500" b="0" i="0" u="none" strike="noStrike">
                        <a:solidFill>
                          <a:srgbClr val="000000"/>
                        </a:solidFill>
                        <a:effectLst/>
                        <a:latin typeface="Calibri"/>
                      </a:endParaRPr>
                    </a:p>
                  </a:txBody>
                  <a:tcPr marL="8805" marR="8805" marT="8805" marB="0" anchor="b">
                    <a:lnL>
                      <a:noFill/>
                    </a:lnL>
                    <a:lnR>
                      <a:noFill/>
                    </a:lnR>
                    <a:lnT>
                      <a:noFill/>
                    </a:lnT>
                    <a:lnB>
                      <a:noFill/>
                    </a:lnB>
                  </a:tcPr>
                </a:tc>
              </a:tr>
              <a:tr h="272967">
                <a:tc gridSpan="2">
                  <a:txBody>
                    <a:bodyPr/>
                    <a:lstStyle/>
                    <a:p>
                      <a:pPr algn="l" fontAlgn="b"/>
                      <a:r>
                        <a:rPr lang="en-GB" sz="1700" b="1" i="0" u="none" strike="noStrike">
                          <a:solidFill>
                            <a:srgbClr val="FF0000"/>
                          </a:solidFill>
                          <a:effectLst/>
                          <a:latin typeface="Calibri"/>
                        </a:rPr>
                        <a:t>Total required from local appeal and donation</a:t>
                      </a:r>
                    </a:p>
                  </a:txBody>
                  <a:tcPr marL="8805" marR="8805" marT="8805" marB="0" anchor="b">
                    <a:lnL>
                      <a:noFill/>
                    </a:lnL>
                    <a:lnR>
                      <a:noFill/>
                    </a:lnR>
                    <a:lnT>
                      <a:noFill/>
                    </a:lnT>
                    <a:lnB>
                      <a:noFill/>
                    </a:lnB>
                  </a:tcPr>
                </a:tc>
                <a:tc hMerge="1">
                  <a:txBody>
                    <a:bodyPr/>
                    <a:lstStyle/>
                    <a:p>
                      <a:endParaRPr lang="en-GB"/>
                    </a:p>
                  </a:txBody>
                  <a:tcPr/>
                </a:tc>
                <a:tc>
                  <a:txBody>
                    <a:bodyPr/>
                    <a:lstStyle/>
                    <a:p>
                      <a:pPr algn="l" fontAlgn="b"/>
                      <a:endParaRPr lang="en-GB" sz="1700" b="0" i="0" u="none" strike="noStrike">
                        <a:solidFill>
                          <a:srgbClr val="FF0000"/>
                        </a:solidFill>
                        <a:effectLst/>
                        <a:latin typeface="Calibri"/>
                      </a:endParaRPr>
                    </a:p>
                  </a:txBody>
                  <a:tcPr marL="8805" marR="8805" marT="8805" marB="0" anchor="b">
                    <a:lnL>
                      <a:noFill/>
                    </a:lnL>
                    <a:lnR>
                      <a:noFill/>
                    </a:lnR>
                    <a:lnT>
                      <a:noFill/>
                    </a:lnT>
                    <a:lnB>
                      <a:noFill/>
                    </a:lnB>
                  </a:tcPr>
                </a:tc>
                <a:tc>
                  <a:txBody>
                    <a:bodyPr/>
                    <a:lstStyle/>
                    <a:p>
                      <a:pPr algn="r" fontAlgn="b"/>
                      <a:r>
                        <a:rPr lang="en-GB" sz="1700" b="1" i="0" u="none" strike="noStrike" dirty="0">
                          <a:solidFill>
                            <a:srgbClr val="FF0000"/>
                          </a:solidFill>
                          <a:effectLst/>
                          <a:latin typeface="Calibri"/>
                        </a:rPr>
                        <a:t>15,664</a:t>
                      </a:r>
                    </a:p>
                  </a:txBody>
                  <a:tcPr marL="8805" marR="8805" marT="8805" marB="0" anchor="b">
                    <a:lnL>
                      <a:noFill/>
                    </a:lnL>
                    <a:lnR>
                      <a:noFill/>
                    </a:lnR>
                    <a:lnT>
                      <a:noFill/>
                    </a:lnT>
                    <a:lnB>
                      <a:noFill/>
                    </a:lnB>
                  </a:tcPr>
                </a:tc>
              </a:tr>
            </a:tbl>
          </a:graphicData>
        </a:graphic>
      </p:graphicFrame>
    </p:spTree>
    <p:extLst>
      <p:ext uri="{BB962C8B-B14F-4D97-AF65-F5344CB8AC3E}">
        <p14:creationId xmlns:p14="http://schemas.microsoft.com/office/powerpoint/2010/main" xmlns="" val="1008148538"/>
      </p:ext>
    </p:extLst>
  </p:cSld>
  <p:clrMapOvr>
    <a:masterClrMapping/>
  </p:clrMapOvr>
  <mc:AlternateContent xmlns:mc="http://schemas.openxmlformats.org/markup-compatibility/2006">
    <mc:Choice xmlns:p14="http://schemas.microsoft.com/office/powerpoint/2010/main" xmlns="" Requires="p14">
      <p:transition spd="med" p14:dur="700" advTm="20000">
        <p:fade/>
      </p:transition>
    </mc:Choice>
    <mc:Fallback>
      <p:transition spd="med" advTm="2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1097698"/>
            <a:ext cx="8100392" cy="5400261"/>
          </a:xfrm>
          <a:prstGeom prst="rect">
            <a:avLst/>
          </a:prstGeom>
        </p:spPr>
      </p:pic>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2D0E2-7B73-4685-8E86-5C177B80DBD5}" type="slidenum">
              <a:rPr lang="en-GB" smtClean="0"/>
              <a:pPr/>
              <a:t>12</a:t>
            </a:fld>
            <a:endParaRPr lang="en-GB"/>
          </a:p>
        </p:txBody>
      </p:sp>
      <p:sp>
        <p:nvSpPr>
          <p:cNvPr id="7" name="TextBox 6"/>
          <p:cNvSpPr txBox="1"/>
          <p:nvPr/>
        </p:nvSpPr>
        <p:spPr>
          <a:xfrm>
            <a:off x="523404" y="1916831"/>
            <a:ext cx="6280843" cy="1323439"/>
          </a:xfrm>
          <a:prstGeom prst="rect">
            <a:avLst/>
          </a:prstGeom>
          <a:noFill/>
        </p:spPr>
        <p:txBody>
          <a:bodyPr wrap="square" rtlCol="0">
            <a:spAutoFit/>
          </a:bodyPr>
          <a:lstStyle/>
          <a:p>
            <a:r>
              <a:rPr lang="en-GB" sz="4000" b="1" dirty="0" smtClean="0">
                <a:latin typeface="Arial" panose="020B0604020202020204" pitchFamily="34" charset="0"/>
                <a:cs typeface="Arial" panose="020B0604020202020204" pitchFamily="34" charset="0"/>
              </a:rPr>
              <a:t>Please bring visitors and give generously!</a:t>
            </a:r>
            <a:endParaRPr lang="en-GB" sz="4000" b="1" dirty="0">
              <a:latin typeface="Arial" panose="020B0604020202020204" pitchFamily="34" charset="0"/>
              <a:cs typeface="Arial" panose="020B0604020202020204" pitchFamily="34" charset="0"/>
            </a:endParaRPr>
          </a:p>
        </p:txBody>
      </p:sp>
      <p:sp>
        <p:nvSpPr>
          <p:cNvPr id="5" name="TextBox 4"/>
          <p:cNvSpPr txBox="1"/>
          <p:nvPr/>
        </p:nvSpPr>
        <p:spPr>
          <a:xfrm rot="180000">
            <a:off x="6316293" y="4420974"/>
            <a:ext cx="2160000" cy="954107"/>
          </a:xfrm>
          <a:prstGeom prst="rect">
            <a:avLst/>
          </a:prstGeom>
          <a:blipFill>
            <a:blip r:embed="rId3" cstate="print"/>
            <a:tile tx="0" ty="0" sx="100000" sy="100000" flip="none" algn="tl"/>
          </a:blipFill>
        </p:spPr>
        <p:txBody>
          <a:bodyPr wrap="square" rtlCol="0">
            <a:spAutoFit/>
          </a:bodyPr>
          <a:lstStyle/>
          <a:p>
            <a:pPr algn="ctr"/>
            <a:r>
              <a:rPr lang="en-GB" sz="2800" b="1" dirty="0" smtClean="0">
                <a:solidFill>
                  <a:schemeClr val="bg1"/>
                </a:solidFill>
                <a:latin typeface="+mj-lt"/>
              </a:rPr>
              <a:t>Appeal</a:t>
            </a:r>
          </a:p>
          <a:p>
            <a:pPr algn="ctr"/>
            <a:r>
              <a:rPr lang="en-GB" sz="2800" b="1" dirty="0" smtClean="0">
                <a:solidFill>
                  <a:schemeClr val="bg1"/>
                </a:solidFill>
                <a:latin typeface="+mj-lt"/>
              </a:rPr>
              <a:t>Donations</a:t>
            </a:r>
            <a:endParaRPr lang="en-GB" sz="2800" b="1" dirty="0">
              <a:solidFill>
                <a:schemeClr val="bg1"/>
              </a:solidFill>
              <a:latin typeface="+mj-lt"/>
            </a:endParaRPr>
          </a:p>
        </p:txBody>
      </p:sp>
      <p:sp>
        <p:nvSpPr>
          <p:cNvPr id="8" name="TextBox 7"/>
          <p:cNvSpPr txBox="1"/>
          <p:nvPr/>
        </p:nvSpPr>
        <p:spPr>
          <a:xfrm>
            <a:off x="6444208" y="5877272"/>
            <a:ext cx="2367956" cy="584775"/>
          </a:xfrm>
          <a:prstGeom prst="rect">
            <a:avLst/>
          </a:prstGeom>
          <a:noFill/>
        </p:spPr>
        <p:txBody>
          <a:bodyPr wrap="none" rtlCol="0">
            <a:spAutoFit/>
          </a:bodyPr>
          <a:lstStyle/>
          <a:p>
            <a:r>
              <a:rPr lang="en-GB" sz="3200" b="1" dirty="0" smtClean="0">
                <a:latin typeface="+mj-lt"/>
              </a:rPr>
              <a:t>Thank you!</a:t>
            </a:r>
            <a:endParaRPr lang="en-GB" sz="3200" b="1" dirty="0">
              <a:latin typeface="+mj-lt"/>
            </a:endParaRPr>
          </a:p>
        </p:txBody>
      </p:sp>
      <p:sp>
        <p:nvSpPr>
          <p:cNvPr id="9" name="Title 1"/>
          <p:cNvSpPr>
            <a:spLocks noGrp="1"/>
          </p:cNvSpPr>
          <p:nvPr>
            <p:ph type="title"/>
          </p:nvPr>
        </p:nvSpPr>
        <p:spPr>
          <a:xfrm>
            <a:off x="457200" y="274638"/>
            <a:ext cx="8229600" cy="634082"/>
          </a:xfrm>
        </p:spPr>
        <p:txBody>
          <a:bodyPr/>
          <a:lstStyle/>
          <a:p>
            <a:r>
              <a:rPr lang="en-GB" dirty="0" smtClean="0"/>
              <a:t>All Saints Church, </a:t>
            </a:r>
            <a:r>
              <a:rPr lang="en-GB" dirty="0" err="1" smtClean="0"/>
              <a:t>Beighton</a:t>
            </a:r>
            <a:endParaRPr lang="en-GB" dirty="0"/>
          </a:p>
        </p:txBody>
      </p:sp>
    </p:spTree>
    <p:extLst>
      <p:ext uri="{BB962C8B-B14F-4D97-AF65-F5344CB8AC3E}">
        <p14:creationId xmlns:p14="http://schemas.microsoft.com/office/powerpoint/2010/main" xmlns="" val="1481774668"/>
      </p:ext>
    </p:extLst>
  </p:cSld>
  <p:clrMapOvr>
    <a:masterClrMapping/>
  </p:clrMapOvr>
  <mc:AlternateContent xmlns:mc="http://schemas.openxmlformats.org/markup-compatibility/2006">
    <mc:Choice xmlns:p14="http://schemas.microsoft.com/office/powerpoint/2010/main" xmlns="" Requires="p14">
      <p:transition spd="med" p14:dur="700" advTm="16000">
        <p:fade/>
      </p:transition>
    </mc:Choice>
    <mc:Fallback>
      <p:transition spd="med" advTm="1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1520" y="286048"/>
            <a:ext cx="7416824" cy="634082"/>
          </a:xfrm>
        </p:spPr>
        <p:txBody>
          <a:bodyPr/>
          <a:lstStyle/>
          <a:p>
            <a:r>
              <a:rPr lang="en-GB" dirty="0" smtClean="0"/>
              <a:t>All Saints Church, </a:t>
            </a:r>
            <a:r>
              <a:rPr lang="en-GB" dirty="0" err="1" smtClean="0"/>
              <a:t>Beighton</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F2D0E2-7B73-4685-8E86-5C177B80DBD5}" type="slidenum">
              <a:rPr lang="en-GB" smtClean="0"/>
              <a:pPr/>
              <a:t>2</a:t>
            </a:fld>
            <a:endParaRPr lang="en-GB"/>
          </a:p>
        </p:txBody>
      </p:sp>
      <p:sp>
        <p:nvSpPr>
          <p:cNvPr id="11" name="TextBox 10"/>
          <p:cNvSpPr txBox="1"/>
          <p:nvPr/>
        </p:nvSpPr>
        <p:spPr>
          <a:xfrm>
            <a:off x="179512" y="1484784"/>
            <a:ext cx="2952328" cy="341632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The Church building:</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An important medium sized mainly 14</a:t>
            </a:r>
            <a:r>
              <a:rPr lang="en-GB" baseline="30000" dirty="0" smtClean="0">
                <a:latin typeface="Arial" panose="020B0604020202020204" pitchFamily="34" charset="0"/>
                <a:cs typeface="Arial" panose="020B0604020202020204" pitchFamily="34" charset="0"/>
              </a:rPr>
              <a:t>th</a:t>
            </a:r>
            <a:r>
              <a:rPr lang="en-GB" dirty="0" smtClean="0">
                <a:latin typeface="Arial" panose="020B0604020202020204" pitchFamily="34" charset="0"/>
                <a:cs typeface="Arial" panose="020B0604020202020204" pitchFamily="34" charset="0"/>
              </a:rPr>
              <a:t> century building mostly of flint with limestone dressing</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original nave roof structure of 28 scissor braced collar trusses supports a thatched roof with eyebrow clerestory windows</a:t>
            </a:r>
          </a:p>
        </p:txBody>
      </p:sp>
      <p:sp>
        <p:nvSpPr>
          <p:cNvPr id="8" name="TextBox 7"/>
          <p:cNvSpPr txBox="1"/>
          <p:nvPr/>
        </p:nvSpPr>
        <p:spPr>
          <a:xfrm>
            <a:off x="179512" y="4802376"/>
            <a:ext cx="8424936" cy="1477328"/>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prstClr val="white"/>
                </a:solidFill>
                <a:latin typeface="Arial" panose="020B0604020202020204" pitchFamily="34" charset="0"/>
                <a:cs typeface="Arial" panose="020B0604020202020204" pitchFamily="34" charset="0"/>
              </a:rPr>
              <a:t>The upper tower remodelled in the </a:t>
            </a:r>
            <a:r>
              <a:rPr lang="en-GB" dirty="0" smtClean="0">
                <a:solidFill>
                  <a:prstClr val="white"/>
                </a:solidFill>
                <a:latin typeface="Arial" panose="020B0604020202020204" pitchFamily="34" charset="0"/>
                <a:cs typeface="Arial" panose="020B0604020202020204" pitchFamily="34" charset="0"/>
              </a:rPr>
              <a:t>18</a:t>
            </a:r>
            <a:r>
              <a:rPr lang="en-GB" baseline="30000" dirty="0" smtClean="0">
                <a:solidFill>
                  <a:prstClr val="white"/>
                </a:solidFill>
                <a:latin typeface="Arial" panose="020B0604020202020204" pitchFamily="34" charset="0"/>
                <a:cs typeface="Arial" panose="020B0604020202020204" pitchFamily="34" charset="0"/>
              </a:rPr>
              <a:t>th</a:t>
            </a:r>
            <a:r>
              <a:rPr lang="en-GB" dirty="0" smtClean="0">
                <a:solidFill>
                  <a:prstClr val="white"/>
                </a:solidFill>
                <a:latin typeface="Arial" panose="020B0604020202020204" pitchFamily="34" charset="0"/>
                <a:cs typeface="Arial" panose="020B0604020202020204" pitchFamily="34" charset="0"/>
              </a:rPr>
              <a:t> </a:t>
            </a:r>
            <a:r>
              <a:rPr lang="en-GB" dirty="0">
                <a:solidFill>
                  <a:prstClr val="white"/>
                </a:solidFill>
                <a:latin typeface="Arial" panose="020B0604020202020204" pitchFamily="34" charset="0"/>
                <a:cs typeface="Arial" panose="020B0604020202020204" pitchFamily="34" charset="0"/>
              </a:rPr>
              <a:t>century</a:t>
            </a:r>
          </a:p>
          <a:p>
            <a:pPr marL="285750" lvl="0" indent="-285750">
              <a:buFont typeface="Arial" panose="020B0604020202020204" pitchFamily="34" charset="0"/>
              <a:buChar char="•"/>
            </a:pPr>
            <a:r>
              <a:rPr lang="en-GB" dirty="0" smtClean="0">
                <a:solidFill>
                  <a:prstClr val="white"/>
                </a:solidFill>
                <a:latin typeface="Arial" panose="020B0604020202020204" pitchFamily="34" charset="0"/>
                <a:cs typeface="Arial" panose="020B0604020202020204" pitchFamily="34" charset="0"/>
              </a:rPr>
              <a:t>Much </a:t>
            </a:r>
            <a:r>
              <a:rPr lang="en-GB" dirty="0">
                <a:solidFill>
                  <a:prstClr val="white"/>
                </a:solidFill>
                <a:latin typeface="Arial" panose="020B0604020202020204" pitchFamily="34" charset="0"/>
                <a:cs typeface="Arial" panose="020B0604020202020204" pitchFamily="34" charset="0"/>
              </a:rPr>
              <a:t>restoration in the 19</a:t>
            </a:r>
            <a:r>
              <a:rPr lang="en-GB" baseline="30000" dirty="0">
                <a:solidFill>
                  <a:prstClr val="white"/>
                </a:solidFill>
                <a:latin typeface="Arial" panose="020B0604020202020204" pitchFamily="34" charset="0"/>
                <a:cs typeface="Arial" panose="020B0604020202020204" pitchFamily="34" charset="0"/>
              </a:rPr>
              <a:t>th</a:t>
            </a:r>
            <a:r>
              <a:rPr lang="en-GB" dirty="0">
                <a:solidFill>
                  <a:prstClr val="white"/>
                </a:solidFill>
                <a:latin typeface="Arial" panose="020B0604020202020204" pitchFamily="34" charset="0"/>
                <a:cs typeface="Arial" panose="020B0604020202020204" pitchFamily="34" charset="0"/>
              </a:rPr>
              <a:t> century, including the </a:t>
            </a:r>
            <a:r>
              <a:rPr lang="en-GB" dirty="0" smtClean="0">
                <a:solidFill>
                  <a:prstClr val="white"/>
                </a:solidFill>
                <a:latin typeface="Arial" panose="020B0604020202020204" pitchFamily="34" charset="0"/>
                <a:cs typeface="Arial" panose="020B0604020202020204" pitchFamily="34" charset="0"/>
              </a:rPr>
              <a:t>complete rebuilding </a:t>
            </a:r>
            <a:r>
              <a:rPr lang="en-GB" dirty="0">
                <a:solidFill>
                  <a:prstClr val="white"/>
                </a:solidFill>
                <a:latin typeface="Arial" panose="020B0604020202020204" pitchFamily="34" charset="0"/>
                <a:cs typeface="Arial" panose="020B0604020202020204" pitchFamily="34" charset="0"/>
              </a:rPr>
              <a:t>of the North aisle</a:t>
            </a:r>
          </a:p>
          <a:p>
            <a:pPr marL="285750" lvl="0" indent="-285750">
              <a:buFont typeface="Arial" panose="020B0604020202020204" pitchFamily="34" charset="0"/>
              <a:buChar char="•"/>
            </a:pPr>
            <a:r>
              <a:rPr lang="en-GB" dirty="0">
                <a:solidFill>
                  <a:prstClr val="white"/>
                </a:solidFill>
                <a:latin typeface="Arial" panose="020B0604020202020204" pitchFamily="34" charset="0"/>
                <a:cs typeface="Arial" panose="020B0604020202020204" pitchFamily="34" charset="0"/>
              </a:rPr>
              <a:t>1890 work to tower adds the current stepped parapet and the four Evangelists at the corners</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1840" y="933689"/>
            <a:ext cx="5688632" cy="3792421"/>
          </a:xfrm>
          <a:prstGeom prst="rect">
            <a:avLst/>
          </a:prstGeom>
        </p:spPr>
      </p:pic>
    </p:spTree>
    <p:extLst>
      <p:ext uri="{BB962C8B-B14F-4D97-AF65-F5344CB8AC3E}">
        <p14:creationId xmlns:p14="http://schemas.microsoft.com/office/powerpoint/2010/main" xmlns="" val="3357077209"/>
      </p:ext>
    </p:extLst>
  </p:cSld>
  <p:clrMapOvr>
    <a:masterClrMapping/>
  </p:clrMapOvr>
  <mc:AlternateContent xmlns:mc="http://schemas.openxmlformats.org/markup-compatibility/2006">
    <mc:Choice xmlns:p14="http://schemas.microsoft.com/office/powerpoint/2010/main" xmlns="" Requires="p14">
      <p:transition spd="med" p14:dur="700" advTm="19000">
        <p:fade/>
      </p:transition>
    </mc:Choice>
    <mc:Fallback>
      <p:transition spd="med" advTm="19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36097" y="1001814"/>
            <a:ext cx="3551636" cy="2748594"/>
          </a:xfrm>
          <a:prstGeom prst="rect">
            <a:avLst/>
          </a:prstGeom>
        </p:spPr>
      </p:pic>
      <p:sp>
        <p:nvSpPr>
          <p:cNvPr id="7" name="Title 6"/>
          <p:cNvSpPr>
            <a:spLocks noGrp="1"/>
          </p:cNvSpPr>
          <p:nvPr>
            <p:ph type="title"/>
          </p:nvPr>
        </p:nvSpPr>
        <p:spPr>
          <a:xfrm>
            <a:off x="467544" y="274638"/>
            <a:ext cx="8219256" cy="634082"/>
          </a:xfrm>
        </p:spPr>
        <p:txBody>
          <a:bodyPr/>
          <a:lstStyle/>
          <a:p>
            <a:r>
              <a:rPr lang="en-GB" dirty="0" smtClean="0"/>
              <a:t>All Saints Church, </a:t>
            </a:r>
            <a:r>
              <a:rPr lang="en-GB" dirty="0" err="1" smtClean="0"/>
              <a:t>Beighton</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2D0E2-7B73-4685-8E86-5C177B80DBD5}" type="slidenum">
              <a:rPr lang="en-GB" smtClean="0"/>
              <a:pPr/>
              <a:t>3</a:t>
            </a:fld>
            <a:endParaRPr lang="en-GB"/>
          </a:p>
        </p:txBody>
      </p:sp>
      <p:sp>
        <p:nvSpPr>
          <p:cNvPr id="8" name="TextBox 7"/>
          <p:cNvSpPr txBox="1"/>
          <p:nvPr/>
        </p:nvSpPr>
        <p:spPr>
          <a:xfrm>
            <a:off x="179513" y="1052736"/>
            <a:ext cx="5256583" cy="3785652"/>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Inside the church:</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An interesting 13</a:t>
            </a:r>
            <a:r>
              <a:rPr lang="en-GB" sz="2000" baseline="30000" dirty="0" smtClean="0">
                <a:latin typeface="Arial" panose="020B0604020202020204" pitchFamily="34" charset="0"/>
                <a:cs typeface="Arial" panose="020B0604020202020204" pitchFamily="34" charset="0"/>
              </a:rPr>
              <a:t>th</a:t>
            </a:r>
            <a:r>
              <a:rPr lang="en-GB" sz="2000" dirty="0" smtClean="0">
                <a:latin typeface="Arial" panose="020B0604020202020204" pitchFamily="34" charset="0"/>
                <a:cs typeface="Arial" panose="020B0604020202020204" pitchFamily="34" charset="0"/>
              </a:rPr>
              <a:t> century font</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Finely carved pews of 1845/6 – look out for a feeding sow, a dog, a pelican, and various Saints</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The Reredos with a central panel of cloisonné tiling with the Ten Commandments boards on either side</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A restored rood-screen complete with crucifixion scene with four attendant figures above</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370" y="4838388"/>
            <a:ext cx="2193434" cy="15516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5400" y="3828850"/>
            <a:ext cx="2975100" cy="256115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30865" y="4252611"/>
            <a:ext cx="2091198" cy="2030584"/>
          </a:xfrm>
          <a:prstGeom prst="rect">
            <a:avLst/>
          </a:prstGeom>
        </p:spPr>
      </p:pic>
    </p:spTree>
    <p:extLst>
      <p:ext uri="{BB962C8B-B14F-4D97-AF65-F5344CB8AC3E}">
        <p14:creationId xmlns:p14="http://schemas.microsoft.com/office/powerpoint/2010/main" xmlns="" val="1038579338"/>
      </p:ext>
    </p:extLst>
  </p:cSld>
  <p:clrMapOvr>
    <a:masterClrMapping/>
  </p:clrMapOvr>
  <mc:AlternateContent xmlns:mc="http://schemas.openxmlformats.org/markup-compatibility/2006">
    <mc:Choice xmlns:p14="http://schemas.microsoft.com/office/powerpoint/2010/main" xmlns="" Requires="p14">
      <p:transition spd="med" p14:dur="700" advTm="18000">
        <p:fade/>
      </p:transition>
    </mc:Choice>
    <mc:Fallback>
      <p:transition spd="med" advTm="1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2610" y="980729"/>
            <a:ext cx="3501515" cy="5616624"/>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27900" y="2883918"/>
            <a:ext cx="2263863" cy="3713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2D0E2-7B73-4685-8E86-5C177B80DBD5}" type="slidenum">
              <a:rPr lang="en-GB" smtClean="0"/>
              <a:pPr/>
              <a:t>4</a:t>
            </a:fld>
            <a:endParaRPr lang="en-GB"/>
          </a:p>
        </p:txBody>
      </p:sp>
      <p:sp>
        <p:nvSpPr>
          <p:cNvPr id="5" name="Rectangle 4"/>
          <p:cNvSpPr/>
          <p:nvPr/>
        </p:nvSpPr>
        <p:spPr>
          <a:xfrm>
            <a:off x="467544" y="980728"/>
            <a:ext cx="5184576" cy="2246769"/>
          </a:xfrm>
          <a:prstGeom prst="rect">
            <a:avLst/>
          </a:prstGeom>
        </p:spPr>
        <p:txBody>
          <a:bodyPr wrap="square">
            <a:spAutoFit/>
          </a:bodyPr>
          <a:lstStyle/>
          <a:p>
            <a:pPr lvl="0"/>
            <a:r>
              <a:rPr lang="en-GB" sz="2000" dirty="0">
                <a:solidFill>
                  <a:prstClr val="white"/>
                </a:solidFill>
                <a:latin typeface="Arial" panose="020B0604020202020204" pitchFamily="34" charset="0"/>
                <a:cs typeface="Arial" panose="020B0604020202020204" pitchFamily="34" charset="0"/>
              </a:rPr>
              <a:t>Simon Knott correctly </a:t>
            </a:r>
            <a:r>
              <a:rPr lang="en-GB" sz="2000" dirty="0" err="1">
                <a:solidFill>
                  <a:prstClr val="white"/>
                </a:solidFill>
                <a:latin typeface="Arial" panose="020B0604020202020204" pitchFamily="34" charset="0"/>
                <a:cs typeface="Arial" panose="020B0604020202020204" pitchFamily="34" charset="0"/>
              </a:rPr>
              <a:t>states</a:t>
            </a:r>
            <a:r>
              <a:rPr lang="en-GB" sz="2000" i="1" dirty="0" err="1">
                <a:solidFill>
                  <a:prstClr val="white"/>
                </a:solidFill>
                <a:latin typeface="Arial" panose="020B0604020202020204" pitchFamily="34" charset="0"/>
                <a:cs typeface="Arial" panose="020B0604020202020204" pitchFamily="34" charset="0"/>
              </a:rPr>
              <a:t>“The</a:t>
            </a:r>
            <a:r>
              <a:rPr lang="en-GB" sz="2000" i="1" dirty="0">
                <a:solidFill>
                  <a:prstClr val="white"/>
                </a:solidFill>
                <a:latin typeface="Arial" panose="020B0604020202020204" pitchFamily="34" charset="0"/>
                <a:cs typeface="Arial" panose="020B0604020202020204" pitchFamily="34" charset="0"/>
              </a:rPr>
              <a:t> best feature….is the good collection of 19</a:t>
            </a:r>
            <a:r>
              <a:rPr lang="en-GB" sz="2000" i="1" baseline="30000" dirty="0">
                <a:solidFill>
                  <a:prstClr val="white"/>
                </a:solidFill>
                <a:latin typeface="Arial" panose="020B0604020202020204" pitchFamily="34" charset="0"/>
                <a:cs typeface="Arial" panose="020B0604020202020204" pitchFamily="34" charset="0"/>
              </a:rPr>
              <a:t>th</a:t>
            </a:r>
            <a:r>
              <a:rPr lang="en-GB" sz="2000" i="1" dirty="0">
                <a:solidFill>
                  <a:prstClr val="white"/>
                </a:solidFill>
                <a:latin typeface="Arial" panose="020B0604020202020204" pitchFamily="34" charset="0"/>
                <a:cs typeface="Arial" panose="020B0604020202020204" pitchFamily="34" charset="0"/>
              </a:rPr>
              <a:t>c glass. The Chancel glows jewel-like and the work of William Warrington is as good as he usually is…. The decorative glass in the North aisle is perhaps the finest of it’s kind in Norfolk”</a:t>
            </a:r>
          </a:p>
        </p:txBody>
      </p:sp>
      <p:sp>
        <p:nvSpPr>
          <p:cNvPr id="8" name="Title 1"/>
          <p:cNvSpPr>
            <a:spLocks noGrp="1"/>
          </p:cNvSpPr>
          <p:nvPr>
            <p:ph type="title"/>
          </p:nvPr>
        </p:nvSpPr>
        <p:spPr>
          <a:xfrm>
            <a:off x="457200" y="274638"/>
            <a:ext cx="8229600" cy="634082"/>
          </a:xfrm>
        </p:spPr>
        <p:txBody>
          <a:bodyPr/>
          <a:lstStyle/>
          <a:p>
            <a:r>
              <a:rPr lang="en-GB" dirty="0" smtClean="0"/>
              <a:t>All Saints Church, </a:t>
            </a:r>
            <a:r>
              <a:rPr lang="en-GB" dirty="0" err="1" smtClean="0"/>
              <a:t>Beighton</a:t>
            </a:r>
            <a:endParaRPr lang="en-GB" dirty="0"/>
          </a:p>
        </p:txBody>
      </p:sp>
    </p:spTree>
    <p:extLst>
      <p:ext uri="{BB962C8B-B14F-4D97-AF65-F5344CB8AC3E}">
        <p14:creationId xmlns:p14="http://schemas.microsoft.com/office/powerpoint/2010/main" xmlns="" val="2283965097"/>
      </p:ext>
    </p:extLst>
  </p:cSld>
  <p:clrMapOvr>
    <a:masterClrMapping/>
  </p:clrMapOvr>
  <mc:AlternateContent xmlns:mc="http://schemas.openxmlformats.org/markup-compatibility/2006">
    <mc:Choice xmlns:p14="http://schemas.microsoft.com/office/powerpoint/2010/main" xmlns="" Requires="p14">
      <p:transition spd="med" p14:dur="700" advTm="14000">
        <p:fade/>
      </p:transition>
    </mc:Choice>
    <mc:Fallback>
      <p:transition spd="med" advTm="1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All Saints Church, </a:t>
            </a:r>
            <a:r>
              <a:rPr lang="en-GB" dirty="0" err="1" smtClean="0"/>
              <a:t>Beighton</a:t>
            </a:r>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2D0E2-7B73-4685-8E86-5C177B80DBD5}" type="slidenum">
              <a:rPr lang="en-GB" smtClean="0"/>
              <a:pPr/>
              <a:t>5</a:t>
            </a:fld>
            <a:endParaRPr lang="en-GB"/>
          </a:p>
        </p:txBody>
      </p:sp>
      <p:sp>
        <p:nvSpPr>
          <p:cNvPr id="6" name="TextBox 5"/>
          <p:cNvSpPr txBox="1"/>
          <p:nvPr/>
        </p:nvSpPr>
        <p:spPr>
          <a:xfrm>
            <a:off x="395536" y="1124744"/>
            <a:ext cx="8352927" cy="2154436"/>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A stunning and historically important 14</a:t>
            </a:r>
            <a:r>
              <a:rPr lang="en-GB" sz="2000" baseline="30000" dirty="0" smtClean="0">
                <a:latin typeface="Arial" panose="020B0604020202020204" pitchFamily="34" charset="0"/>
                <a:cs typeface="Arial" panose="020B0604020202020204" pitchFamily="34" charset="0"/>
              </a:rPr>
              <a:t>th </a:t>
            </a:r>
            <a:r>
              <a:rPr lang="en-GB" sz="2000" dirty="0" smtClean="0">
                <a:latin typeface="Arial" panose="020B0604020202020204" pitchFamily="34" charset="0"/>
                <a:cs typeface="Arial" panose="020B0604020202020204" pitchFamily="34" charset="0"/>
              </a:rPr>
              <a:t>century open timber frame roof:</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t>
            </a:r>
            <a:r>
              <a:rPr lang="en-GB" sz="2000" i="1" dirty="0" smtClean="0">
                <a:latin typeface="Arial" panose="020B0604020202020204" pitchFamily="34" charset="0"/>
                <a:cs typeface="Arial" panose="020B0604020202020204" pitchFamily="34" charset="0"/>
              </a:rPr>
              <a:t>The roof is constructed with trusses in a scissor brace form, where the braces, traversing the collar beam, intersect each other before being </a:t>
            </a:r>
            <a:r>
              <a:rPr lang="en-GB" sz="2000" i="1" dirty="0" err="1" smtClean="0">
                <a:latin typeface="Arial" panose="020B0604020202020204" pitchFamily="34" charset="0"/>
                <a:cs typeface="Arial" panose="020B0604020202020204" pitchFamily="34" charset="0"/>
              </a:rPr>
              <a:t>tenoned</a:t>
            </a:r>
            <a:r>
              <a:rPr lang="en-GB" sz="2000" i="1" dirty="0" smtClean="0">
                <a:latin typeface="Arial" panose="020B0604020202020204" pitchFamily="34" charset="0"/>
                <a:cs typeface="Arial" panose="020B0604020202020204" pitchFamily="34" charset="0"/>
              </a:rPr>
              <a:t> into the opposite rafters from which they started, creating a pleasing, almost regular, polygonal arch</a:t>
            </a:r>
            <a:r>
              <a:rPr lang="en-GB" sz="2000" dirty="0" smtClean="0">
                <a:latin typeface="Arial" panose="020B0604020202020204" pitchFamily="34" charset="0"/>
                <a:cs typeface="Arial" panose="020B0604020202020204" pitchFamily="34" charset="0"/>
              </a:rPr>
              <a:t>” </a:t>
            </a:r>
          </a:p>
          <a:p>
            <a:r>
              <a:rPr lang="en-GB" sz="1400" dirty="0" smtClean="0">
                <a:latin typeface="Arial" panose="020B0604020202020204" pitchFamily="34" charset="0"/>
                <a:cs typeface="Arial" panose="020B0604020202020204" pitchFamily="34" charset="0"/>
              </a:rPr>
              <a:t>(After Raphael and J. Arthur Brandon)</a:t>
            </a:r>
            <a:endParaRPr lang="en-GB"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3284984"/>
            <a:ext cx="7380312" cy="3368714"/>
          </a:xfrm>
          <a:prstGeom prst="rect">
            <a:avLst/>
          </a:prstGeom>
        </p:spPr>
      </p:pic>
    </p:spTree>
    <p:extLst>
      <p:ext uri="{BB962C8B-B14F-4D97-AF65-F5344CB8AC3E}">
        <p14:creationId xmlns:p14="http://schemas.microsoft.com/office/powerpoint/2010/main" xmlns="" val="2928408062"/>
      </p:ext>
    </p:extLst>
  </p:cSld>
  <p:clrMapOvr>
    <a:masterClrMapping/>
  </p:clrMapOvr>
  <mc:AlternateContent xmlns:mc="http://schemas.openxmlformats.org/markup-compatibility/2006">
    <mc:Choice xmlns:p14="http://schemas.microsoft.com/office/powerpoint/2010/main" xmlns="" Requires="p14">
      <p:transition spd="med" p14:dur="700" advTm="15000">
        <p:fade/>
      </p:transition>
    </mc:Choice>
    <mc:Fallback>
      <p:transition spd="med"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Saints Church, </a:t>
            </a:r>
            <a:r>
              <a:rPr lang="en-GB" dirty="0" err="1" smtClean="0"/>
              <a:t>Beighton</a:t>
            </a:r>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2D0E2-7B73-4685-8E86-5C177B80DBD5}" type="slidenum">
              <a:rPr lang="en-GB" smtClean="0"/>
              <a:pPr/>
              <a:t>6</a:t>
            </a:fld>
            <a:endParaRPr lang="en-GB"/>
          </a:p>
        </p:txBody>
      </p:sp>
      <p:sp>
        <p:nvSpPr>
          <p:cNvPr id="6" name="TextBox 5"/>
          <p:cNvSpPr txBox="1"/>
          <p:nvPr/>
        </p:nvSpPr>
        <p:spPr>
          <a:xfrm>
            <a:off x="611560" y="1124744"/>
            <a:ext cx="7416824" cy="5447645"/>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The nave roof  is in urgent need of rethatching with some attention being required to repair and restore the supporting trusses.</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This pressing  requirement  has led to a more comprehensive program of work to preserve the building for years to come, and to make it a useful place for its community and visitors alike:</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Repair and restore the roof structure and renew the thatch</a:t>
            </a: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Repair high level windows and interior walls</a:t>
            </a: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Provide a meeting area with galley kitchen facilities</a:t>
            </a: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Provide toilet facilities in the vestry</a:t>
            </a: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Install mains water</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22407914"/>
      </p:ext>
    </p:extLst>
  </p:cSld>
  <p:clrMapOvr>
    <a:masterClrMapping/>
  </p:clrMapOvr>
  <mc:AlternateContent xmlns:mc="http://schemas.openxmlformats.org/markup-compatibility/2006">
    <mc:Choice xmlns:p14="http://schemas.microsoft.com/office/powerpoint/2010/main" xmlns="" Requires="p14">
      <p:transition spd="med" p14:dur="700" advTm="20000">
        <p:fade/>
      </p:transition>
    </mc:Choice>
    <mc:Fallback>
      <p:transition spd="med" advTm="2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All Saints Church, </a:t>
            </a:r>
            <a:r>
              <a:rPr lang="en-GB" dirty="0" err="1" smtClean="0"/>
              <a:t>Beighton</a:t>
            </a:r>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F2D0E2-7B73-4685-8E86-5C177B80DBD5}" type="slidenum">
              <a:rPr lang="en-GB" smtClean="0"/>
              <a:pPr/>
              <a:t>7</a:t>
            </a:fld>
            <a:endParaRPr lang="en-GB"/>
          </a:p>
        </p:txBody>
      </p:sp>
      <p:sp>
        <p:nvSpPr>
          <p:cNvPr id="6" name="TextBox 5"/>
          <p:cNvSpPr txBox="1"/>
          <p:nvPr/>
        </p:nvSpPr>
        <p:spPr>
          <a:xfrm>
            <a:off x="323528" y="1340768"/>
            <a:ext cx="4097597" cy="461665"/>
          </a:xfrm>
          <a:prstGeom prst="rect">
            <a:avLst/>
          </a:prstGeom>
          <a:noFill/>
        </p:spPr>
        <p:txBody>
          <a:bodyPr wrap="none" rtlCol="0">
            <a:spAutoFit/>
          </a:bodyPr>
          <a:lstStyle/>
          <a:p>
            <a:r>
              <a:rPr lang="en-GB" sz="2400" b="1" dirty="0" smtClean="0">
                <a:latin typeface="Arial" panose="020B0604020202020204" pitchFamily="34" charset="0"/>
                <a:cs typeface="Arial" panose="020B0604020202020204" pitchFamily="34" charset="0"/>
              </a:rPr>
              <a:t>Some issues with the roof:</a:t>
            </a:r>
            <a:endParaRPr lang="en-GB" sz="24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4008" y="1052736"/>
            <a:ext cx="3888432" cy="259228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2886" y="2204864"/>
            <a:ext cx="3816383" cy="25922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55544" y="3789040"/>
            <a:ext cx="3960440" cy="2640293"/>
          </a:xfrm>
          <a:prstGeom prst="rect">
            <a:avLst/>
          </a:prstGeom>
        </p:spPr>
      </p:pic>
      <p:sp>
        <p:nvSpPr>
          <p:cNvPr id="10" name="TextBox 9"/>
          <p:cNvSpPr txBox="1"/>
          <p:nvPr/>
        </p:nvSpPr>
        <p:spPr>
          <a:xfrm>
            <a:off x="329188" y="2348880"/>
            <a:ext cx="3365444" cy="646331"/>
          </a:xfrm>
          <a:prstGeom prst="rect">
            <a:avLst/>
          </a:prstGeom>
          <a:noFill/>
        </p:spPr>
        <p:txBody>
          <a:bodyPr wrap="square" rtlCol="0">
            <a:spAutoFit/>
          </a:bodyPr>
          <a:lstStyle/>
          <a:p>
            <a:r>
              <a:rPr lang="en-GB" b="1" dirty="0" smtClean="0">
                <a:solidFill>
                  <a:srgbClr val="FFC000"/>
                </a:solidFill>
                <a:latin typeface="Arial" panose="020B0604020202020204" pitchFamily="34" charset="0"/>
                <a:cs typeface="Arial" panose="020B0604020202020204" pitchFamily="34" charset="0"/>
              </a:rPr>
              <a:t>Unsympathetic timber replacement</a:t>
            </a:r>
            <a:endParaRPr lang="en-GB" b="1" dirty="0">
              <a:solidFill>
                <a:srgbClr val="FFC000"/>
              </a:solidFill>
              <a:latin typeface="Arial" panose="020B0604020202020204" pitchFamily="34" charset="0"/>
              <a:cs typeface="Arial" panose="020B0604020202020204" pitchFamily="34" charset="0"/>
            </a:endParaRPr>
          </a:p>
        </p:txBody>
      </p:sp>
      <p:sp>
        <p:nvSpPr>
          <p:cNvPr id="11" name="TextBox 10"/>
          <p:cNvSpPr txBox="1"/>
          <p:nvPr/>
        </p:nvSpPr>
        <p:spPr>
          <a:xfrm>
            <a:off x="4987842" y="1077903"/>
            <a:ext cx="3632812" cy="707886"/>
          </a:xfrm>
          <a:prstGeom prst="rect">
            <a:avLst/>
          </a:prstGeom>
          <a:noFill/>
        </p:spPr>
        <p:txBody>
          <a:bodyPr wrap="square" rtlCol="0">
            <a:spAutoFit/>
          </a:bodyPr>
          <a:lstStyle/>
          <a:p>
            <a:r>
              <a:rPr lang="en-GB" sz="2000" b="1" dirty="0" smtClean="0">
                <a:solidFill>
                  <a:srgbClr val="FFC000"/>
                </a:solidFill>
                <a:latin typeface="Arial" panose="020B0604020202020204" pitchFamily="34" charset="0"/>
                <a:cs typeface="Arial" panose="020B0604020202020204" pitchFamily="34" charset="0"/>
              </a:rPr>
              <a:t>Wood boring insect damage and steel bracing</a:t>
            </a:r>
            <a:endParaRPr lang="en-GB" sz="2000" b="1" dirty="0">
              <a:solidFill>
                <a:srgbClr val="FFC000"/>
              </a:solidFill>
              <a:latin typeface="Arial" panose="020B0604020202020204" pitchFamily="34" charset="0"/>
              <a:cs typeface="Arial" panose="020B0604020202020204" pitchFamily="34" charset="0"/>
            </a:endParaRPr>
          </a:p>
        </p:txBody>
      </p:sp>
      <p:sp>
        <p:nvSpPr>
          <p:cNvPr id="12" name="TextBox 11"/>
          <p:cNvSpPr txBox="1"/>
          <p:nvPr/>
        </p:nvSpPr>
        <p:spPr>
          <a:xfrm>
            <a:off x="4662272" y="5658296"/>
            <a:ext cx="3563796" cy="400110"/>
          </a:xfrm>
          <a:prstGeom prst="rect">
            <a:avLst/>
          </a:prstGeom>
          <a:noFill/>
        </p:spPr>
        <p:txBody>
          <a:bodyPr wrap="none" rtlCol="0">
            <a:spAutoFit/>
          </a:bodyPr>
          <a:lstStyle/>
          <a:p>
            <a:r>
              <a:rPr lang="en-GB" sz="2000" b="1" dirty="0" smtClean="0">
                <a:solidFill>
                  <a:srgbClr val="FFC000"/>
                </a:solidFill>
                <a:latin typeface="Arial" panose="020B0604020202020204" pitchFamily="34" charset="0"/>
                <a:cs typeface="Arial" panose="020B0604020202020204" pitchFamily="34" charset="0"/>
              </a:rPr>
              <a:t>Emergency added supports</a:t>
            </a:r>
            <a:endParaRPr lang="en-GB" sz="2000" b="1" dirty="0">
              <a:solidFill>
                <a:srgbClr val="FFC000"/>
              </a:solidFill>
              <a:latin typeface="Arial" panose="020B0604020202020204" pitchFamily="34" charset="0"/>
              <a:cs typeface="Arial" panose="020B0604020202020204" pitchFamily="34" charset="0"/>
            </a:endParaRPr>
          </a:p>
        </p:txBody>
      </p:sp>
      <p:sp>
        <p:nvSpPr>
          <p:cNvPr id="2" name="TextBox 1"/>
          <p:cNvSpPr txBox="1"/>
          <p:nvPr/>
        </p:nvSpPr>
        <p:spPr>
          <a:xfrm>
            <a:off x="403974" y="5058131"/>
            <a:ext cx="3525701" cy="1200329"/>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The intention is to retain as much of the original 14</a:t>
            </a:r>
            <a:r>
              <a:rPr lang="en-GB" b="1" baseline="30000" dirty="0" smtClean="0">
                <a:latin typeface="Arial" panose="020B0604020202020204" pitchFamily="34" charset="0"/>
                <a:cs typeface="Arial" panose="020B0604020202020204" pitchFamily="34" charset="0"/>
              </a:rPr>
              <a:t>th</a:t>
            </a:r>
            <a:r>
              <a:rPr lang="en-GB" b="1" dirty="0" smtClean="0">
                <a:latin typeface="Arial" panose="020B0604020202020204" pitchFamily="34" charset="0"/>
                <a:cs typeface="Arial" panose="020B0604020202020204" pitchFamily="34" charset="0"/>
              </a:rPr>
              <a:t> century structural material as possible</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17294980"/>
      </p:ext>
    </p:extLst>
  </p:cSld>
  <p:clrMapOvr>
    <a:masterClrMapping/>
  </p:clrMapOvr>
  <mc:AlternateContent xmlns:mc="http://schemas.openxmlformats.org/markup-compatibility/2006">
    <mc:Choice xmlns:p14="http://schemas.microsoft.com/office/powerpoint/2010/main" xmlns="" Requires="p14">
      <p:transition spd="med" p14:dur="700" advTm="15000">
        <p:fade/>
      </p:transition>
    </mc:Choice>
    <mc:Fallback>
      <p:transition spd="med"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1124744"/>
            <a:ext cx="8100901" cy="5400600"/>
          </a:xfrm>
          <a:prstGeom prst="rect">
            <a:avLst/>
          </a:prstGeom>
        </p:spPr>
      </p:pic>
      <p:sp>
        <p:nvSpPr>
          <p:cNvPr id="2" name="Title 1"/>
          <p:cNvSpPr>
            <a:spLocks noGrp="1"/>
          </p:cNvSpPr>
          <p:nvPr>
            <p:ph type="title"/>
          </p:nvPr>
        </p:nvSpPr>
        <p:spPr/>
        <p:txBody>
          <a:bodyPr/>
          <a:lstStyle/>
          <a:p>
            <a:r>
              <a:rPr lang="en-GB" dirty="0" smtClean="0"/>
              <a:t>All Saints Church, </a:t>
            </a:r>
            <a:r>
              <a:rPr lang="en-GB" dirty="0" err="1" smtClean="0"/>
              <a:t>Beighton</a:t>
            </a:r>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2D0E2-7B73-4685-8E86-5C177B80DBD5}" type="slidenum">
              <a:rPr lang="en-GB" smtClean="0"/>
              <a:pPr/>
              <a:t>8</a:t>
            </a:fld>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3633" y="3933056"/>
            <a:ext cx="3828327" cy="25522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12568" y="908720"/>
            <a:ext cx="3851920" cy="2567947"/>
          </a:xfrm>
          <a:prstGeom prst="rect">
            <a:avLst/>
          </a:prstGeom>
        </p:spPr>
      </p:pic>
      <p:sp>
        <p:nvSpPr>
          <p:cNvPr id="5" name="TextBox 4"/>
          <p:cNvSpPr txBox="1"/>
          <p:nvPr/>
        </p:nvSpPr>
        <p:spPr>
          <a:xfrm>
            <a:off x="1043608" y="1410409"/>
            <a:ext cx="5679760" cy="523220"/>
          </a:xfrm>
          <a:prstGeom prst="rect">
            <a:avLst/>
          </a:prstGeom>
          <a:noFill/>
        </p:spPr>
        <p:txBody>
          <a:bodyPr wrap="none" rtlCol="0">
            <a:spAutoFit/>
          </a:bodyPr>
          <a:lstStyle/>
          <a:p>
            <a:r>
              <a:rPr lang="en-GB" sz="2800" b="1" dirty="0" smtClean="0">
                <a:latin typeface="Arial" panose="020B0604020202020204" pitchFamily="34" charset="0"/>
                <a:cs typeface="Arial" panose="020B0604020202020204" pitchFamily="34" charset="0"/>
              </a:rPr>
              <a:t>And, of course, the thatch itself:</a:t>
            </a:r>
            <a:endParaRPr lang="en-GB" sz="2800" b="1" dirty="0">
              <a:latin typeface="Arial" panose="020B0604020202020204" pitchFamily="34" charset="0"/>
              <a:cs typeface="Arial" panose="020B0604020202020204" pitchFamily="34" charset="0"/>
            </a:endParaRPr>
          </a:p>
        </p:txBody>
      </p:sp>
      <p:sp>
        <p:nvSpPr>
          <p:cNvPr id="11" name="TextBox 10"/>
          <p:cNvSpPr txBox="1"/>
          <p:nvPr/>
        </p:nvSpPr>
        <p:spPr>
          <a:xfrm>
            <a:off x="844476" y="4006805"/>
            <a:ext cx="6031780" cy="830997"/>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Basically very old, very weathered, thin, and open to the elements in places</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57981440"/>
      </p:ext>
    </p:extLst>
  </p:cSld>
  <p:clrMapOvr>
    <a:masterClrMapping/>
  </p:clrMapOvr>
  <mc:AlternateContent xmlns:mc="http://schemas.openxmlformats.org/markup-compatibility/2006">
    <mc:Choice xmlns:p14="http://schemas.microsoft.com/office/powerpoint/2010/main" xmlns="" Requires="p14">
      <p:transition spd="med" p14:dur="700" advTm="14000">
        <p:fade/>
      </p:transition>
    </mc:Choice>
    <mc:Fallback>
      <p:transition spd="med" advTm="14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Saints Church, </a:t>
            </a:r>
            <a:r>
              <a:rPr lang="en-GB" dirty="0" err="1" smtClean="0"/>
              <a:t>Beighton</a:t>
            </a:r>
            <a:endParaRPr lang="en-GB" dirty="0"/>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2D0E2-7B73-4685-8E86-5C177B80DBD5}" type="slidenum">
              <a:rPr lang="en-GB" smtClean="0"/>
              <a:pPr/>
              <a:t>9</a:t>
            </a:fld>
            <a:endParaRPr lang="en-GB"/>
          </a:p>
        </p:txBody>
      </p:sp>
      <p:sp>
        <p:nvSpPr>
          <p:cNvPr id="5" name="TextBox 4"/>
          <p:cNvSpPr txBox="1"/>
          <p:nvPr/>
        </p:nvSpPr>
        <p:spPr>
          <a:xfrm>
            <a:off x="251520" y="1772816"/>
            <a:ext cx="3816424" cy="3785652"/>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Other development works in the North aisle and Vestry:</a:t>
            </a:r>
          </a:p>
          <a:p>
            <a:endParaRPr lang="en-GB"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New meeting area</a:t>
            </a:r>
          </a:p>
          <a:p>
            <a:pPr marL="285750" indent="-28575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Galley kitchen</a:t>
            </a:r>
          </a:p>
          <a:p>
            <a:pPr marL="285750" indent="-28575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Toilet in Vestry</a:t>
            </a:r>
          </a:p>
          <a:p>
            <a:pPr marL="285750" indent="-28575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Mains water</a:t>
            </a:r>
          </a:p>
          <a:p>
            <a:pPr marL="285750" indent="-28575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Pew relocation</a:t>
            </a:r>
          </a:p>
          <a:p>
            <a:pPr marL="285750" indent="-28575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Floors </a:t>
            </a:r>
            <a:r>
              <a:rPr lang="en-GB" sz="2400" b="1" dirty="0" err="1" smtClean="0">
                <a:latin typeface="Arial" panose="020B0604020202020204" pitchFamily="34" charset="0"/>
                <a:cs typeface="Arial" panose="020B0604020202020204" pitchFamily="34" charset="0"/>
              </a:rPr>
              <a:t>relaid</a:t>
            </a:r>
            <a:endParaRPr lang="en-GB" sz="24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7944" y="1003422"/>
            <a:ext cx="4744235" cy="5809954"/>
          </a:xfrm>
          <a:prstGeom prst="rect">
            <a:avLst/>
          </a:prstGeom>
        </p:spPr>
      </p:pic>
    </p:spTree>
    <p:extLst>
      <p:ext uri="{BB962C8B-B14F-4D97-AF65-F5344CB8AC3E}">
        <p14:creationId xmlns:p14="http://schemas.microsoft.com/office/powerpoint/2010/main" xmlns="" val="2944426643"/>
      </p:ext>
    </p:extLst>
  </p:cSld>
  <p:clrMapOvr>
    <a:masterClrMapping/>
  </p:clrMapOvr>
  <mc:AlternateContent xmlns:mc="http://schemas.openxmlformats.org/markup-compatibility/2006">
    <mc:Choice xmlns:p14="http://schemas.microsoft.com/office/powerpoint/2010/main" xmlns="" Requires="p14">
      <p:transition spd="med" p14:dur="700" advTm="15000">
        <p:fade/>
      </p:transition>
    </mc:Choice>
    <mc:Fallback>
      <p:transition spd="med" advTm="15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636</Words>
  <Application>Microsoft Office PowerPoint</Application>
  <PresentationFormat>On-screen Show (4:3)</PresentationFormat>
  <Paragraphs>123</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Custom Design</vt:lpstr>
      <vt:lpstr>All Saints Church, Beighton</vt:lpstr>
      <vt:lpstr>All Saints Church, Beighton</vt:lpstr>
      <vt:lpstr>All Saints Church, Beighton</vt:lpstr>
      <vt:lpstr>All Saints Church, Beighton</vt:lpstr>
      <vt:lpstr>All Saints Church, Beighton</vt:lpstr>
      <vt:lpstr>All Saints Church, Beighton</vt:lpstr>
      <vt:lpstr>All Saints Church, Beighton</vt:lpstr>
      <vt:lpstr>All Saints Church, Beighton</vt:lpstr>
      <vt:lpstr>All Saints Church, Beighton</vt:lpstr>
      <vt:lpstr>All Saints Church, Beighton</vt:lpstr>
      <vt:lpstr>All Saints Church, Beighton</vt:lpstr>
      <vt:lpstr>All Saints Church, Beighton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Kate</cp:lastModifiedBy>
  <cp:revision>53</cp:revision>
  <dcterms:created xsi:type="dcterms:W3CDTF">2016-08-22T17:54:42Z</dcterms:created>
  <dcterms:modified xsi:type="dcterms:W3CDTF">2016-10-21T15:25:32Z</dcterms:modified>
</cp:coreProperties>
</file>